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741" r:id="rId2"/>
    <p:sldId id="730" r:id="rId3"/>
    <p:sldId id="732" r:id="rId4"/>
    <p:sldId id="733" r:id="rId5"/>
    <p:sldId id="727" r:id="rId6"/>
    <p:sldId id="734" r:id="rId7"/>
    <p:sldId id="753" r:id="rId8"/>
    <p:sldId id="735" r:id="rId9"/>
    <p:sldId id="736" r:id="rId10"/>
    <p:sldId id="737" r:id="rId11"/>
    <p:sldId id="738" r:id="rId12"/>
    <p:sldId id="739" r:id="rId13"/>
    <p:sldId id="717" r:id="rId14"/>
  </p:sldIdLst>
  <p:sldSz cx="9144000" cy="5143500" type="screen16x9"/>
  <p:notesSz cx="6858000" cy="9144000"/>
  <p:defaultTextStyle>
    <a:defPPr>
      <a:defRPr lang="ja-JP"/>
    </a:defPPr>
    <a:lvl1pPr marL="0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8000"/>
    <a:srgbClr val="33CC33"/>
    <a:srgbClr val="009900"/>
    <a:srgbClr val="CCFF99"/>
    <a:srgbClr val="CCFFCC"/>
    <a:srgbClr val="FFCC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1958" y="888"/>
      </p:cViewPr>
      <p:guideLst>
        <p:guide orient="horz" pos="162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25" d="100"/>
          <a:sy n="25" d="100"/>
        </p:scale>
        <p:origin x="4018" y="12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0145205031\AppData\Local\Microsoft\Windows\Temporary%20Internet%20Files\Content.Outlook\W0N4EMWT\FishBone&#32080;&#2652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1"/>
          <c:tx>
            <c:v>full CTS</c:v>
          </c:tx>
          <c:invertIfNegative val="0"/>
          <c:cat>
            <c:numRef>
              <c:f>Sheet2!$C$4:$C$18</c:f>
              <c:numCache>
                <c:formatCode>General</c:formatCode>
                <c:ptCount val="15"/>
                <c:pt idx="0">
                  <c:v>3.5</c:v>
                </c:pt>
                <c:pt idx="1">
                  <c:v>3.6</c:v>
                </c:pt>
                <c:pt idx="2">
                  <c:v>3.7</c:v>
                </c:pt>
                <c:pt idx="3">
                  <c:v>3.8</c:v>
                </c:pt>
                <c:pt idx="4">
                  <c:v>3.9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4.3</c:v>
                </c:pt>
                <c:pt idx="9">
                  <c:v>4.4000000000000004</c:v>
                </c:pt>
                <c:pt idx="10">
                  <c:v>4.5</c:v>
                </c:pt>
                <c:pt idx="11">
                  <c:v>4.5999999999999996</c:v>
                </c:pt>
                <c:pt idx="12">
                  <c:v>4.7</c:v>
                </c:pt>
                <c:pt idx="13">
                  <c:v>4.8</c:v>
                </c:pt>
                <c:pt idx="14">
                  <c:v>4.9000000000000004</c:v>
                </c:pt>
              </c:numCache>
            </c:numRef>
          </c:cat>
          <c:val>
            <c:numRef>
              <c:f>Sheet2!$D$4:$D$18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38</c:v>
                </c:pt>
                <c:pt idx="7">
                  <c:v>4322</c:v>
                </c:pt>
                <c:pt idx="8">
                  <c:v>16748</c:v>
                </c:pt>
                <c:pt idx="9">
                  <c:v>54800</c:v>
                </c:pt>
                <c:pt idx="10">
                  <c:v>50048</c:v>
                </c:pt>
                <c:pt idx="11">
                  <c:v>408</c:v>
                </c:pt>
                <c:pt idx="12">
                  <c:v>0</c:v>
                </c:pt>
                <c:pt idx="13">
                  <c:v>4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BA-4D92-9017-35EB595EF067}"/>
            </c:ext>
          </c:extLst>
        </c:ser>
        <c:ser>
          <c:idx val="1"/>
          <c:order val="0"/>
          <c:tx>
            <c:v>new method</c:v>
          </c:tx>
          <c:invertIfNegative val="0"/>
          <c:cat>
            <c:numRef>
              <c:f>Sheet2!$F$4:$F$18</c:f>
              <c:numCache>
                <c:formatCode>General</c:formatCode>
                <c:ptCount val="15"/>
                <c:pt idx="0">
                  <c:v>3.5</c:v>
                </c:pt>
                <c:pt idx="1">
                  <c:v>3.6</c:v>
                </c:pt>
                <c:pt idx="2">
                  <c:v>3.7</c:v>
                </c:pt>
                <c:pt idx="3">
                  <c:v>3.8</c:v>
                </c:pt>
                <c:pt idx="4">
                  <c:v>3.9</c:v>
                </c:pt>
                <c:pt idx="5">
                  <c:v>4</c:v>
                </c:pt>
                <c:pt idx="6">
                  <c:v>4.0999999999999996</c:v>
                </c:pt>
                <c:pt idx="7">
                  <c:v>4.2</c:v>
                </c:pt>
                <c:pt idx="8">
                  <c:v>4.3</c:v>
                </c:pt>
                <c:pt idx="9">
                  <c:v>4.4000000000000004</c:v>
                </c:pt>
                <c:pt idx="10">
                  <c:v>4.5</c:v>
                </c:pt>
                <c:pt idx="11">
                  <c:v>4.5999999999999996</c:v>
                </c:pt>
                <c:pt idx="12">
                  <c:v>4.7</c:v>
                </c:pt>
                <c:pt idx="13">
                  <c:v>4.8</c:v>
                </c:pt>
                <c:pt idx="14">
                  <c:v>4.9000000000000004</c:v>
                </c:pt>
              </c:numCache>
            </c:numRef>
          </c:cat>
          <c:val>
            <c:numRef>
              <c:f>Sheet2!$G$4:$G$18</c:f>
              <c:numCache>
                <c:formatCode>General</c:formatCode>
                <c:ptCount val="15"/>
                <c:pt idx="0">
                  <c:v>0</c:v>
                </c:pt>
                <c:pt idx="1">
                  <c:v>2975</c:v>
                </c:pt>
                <c:pt idx="2">
                  <c:v>982</c:v>
                </c:pt>
                <c:pt idx="3">
                  <c:v>14538</c:v>
                </c:pt>
                <c:pt idx="4">
                  <c:v>52074</c:v>
                </c:pt>
                <c:pt idx="5">
                  <c:v>37796</c:v>
                </c:pt>
                <c:pt idx="6">
                  <c:v>10701</c:v>
                </c:pt>
                <c:pt idx="7">
                  <c:v>7282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BA-4D92-9017-35EB595EF0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21336960"/>
        <c:axId val="121361152"/>
      </c:barChart>
      <c:catAx>
        <c:axId val="121336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latency [ns]</a:t>
                </a:r>
                <a:endParaRPr lang="ja-JP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21361152"/>
        <c:crosses val="autoZero"/>
        <c:auto val="1"/>
        <c:lblAlgn val="ctr"/>
        <c:lblOffset val="100"/>
        <c:noMultiLvlLbl val="0"/>
      </c:catAx>
      <c:valAx>
        <c:axId val="121361152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sink number</a:t>
                </a:r>
                <a:endParaRPr lang="ja-JP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13369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lt1"/>
    </a:solidFill>
    <a:ln w="25400" cap="flat" cmpd="sng" algn="ctr">
      <a:noFill/>
      <a:prstDash val="solid"/>
    </a:ln>
    <a:effectLst/>
  </c:spPr>
  <c:txPr>
    <a:bodyPr/>
    <a:lstStyle/>
    <a:p>
      <a:pPr>
        <a:defRPr sz="1000">
          <a:solidFill>
            <a:schemeClr val="dk1"/>
          </a:solidFill>
          <a:latin typeface="+mn-lt"/>
          <a:ea typeface="+mn-ea"/>
          <a:cs typeface="+mn-cs"/>
        </a:defRPr>
      </a:pPr>
      <a:endParaRPr lang="ja-JP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D387B-0AF6-4DCA-A117-11CCFBAF4637}" type="datetimeFigureOut">
              <a:rPr kumimoji="1" lang="ja-JP" altLang="en-US" smtClean="0"/>
              <a:pPr/>
              <a:t>2019/5/22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D0D24-4982-46C2-A327-2E9A31AFEED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58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389626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779252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1168878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558503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948129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2337755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2727381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3117007" algn="l" defTabSz="779252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6" name="ノート プレースホルダー 5">
            <a:extLst>
              <a:ext uri="{FF2B5EF4-FFF2-40B4-BE49-F238E27FC236}">
                <a16:creationId xmlns:a16="http://schemas.microsoft.com/office/drawing/2014/main" id="{A6B2F019-CDEE-4CD6-AD41-FF6A164889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6679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109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19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019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695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6" name="ノート プレースホルダー 5">
            <a:extLst>
              <a:ext uri="{FF2B5EF4-FFF2-40B4-BE49-F238E27FC236}">
                <a16:creationId xmlns:a16="http://schemas.microsoft.com/office/drawing/2014/main" id="{C50B57EB-FBA8-426C-B24D-81D8EDA65C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570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703263"/>
            <a:ext cx="6096000" cy="3429000"/>
          </a:xfrm>
        </p:spPr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ノート プレースホルダー 5">
            <a:extLst>
              <a:ext uri="{FF2B5EF4-FFF2-40B4-BE49-F238E27FC236}">
                <a16:creationId xmlns:a16="http://schemas.microsoft.com/office/drawing/2014/main" id="{C539D668-3703-4239-ACD3-AE66B4B802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1520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6" name="ノート プレースホルダー 5">
            <a:extLst>
              <a:ext uri="{FF2B5EF4-FFF2-40B4-BE49-F238E27FC236}">
                <a16:creationId xmlns:a16="http://schemas.microsoft.com/office/drawing/2014/main" id="{E8344CAF-F4F2-4AE6-AF81-BE19FE621D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4735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597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92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099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767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D0D24-4982-46C2-A327-2E9A31AFEED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34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67544" y="1167604"/>
            <a:ext cx="7990656" cy="1102519"/>
          </a:xfrm>
        </p:spPr>
        <p:txBody>
          <a:bodyPr>
            <a:normAutofit/>
          </a:bodyPr>
          <a:lstStyle>
            <a:lvl1pPr>
              <a:defRPr sz="2700" b="1"/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7544" y="2463738"/>
            <a:ext cx="7992888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389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0"/>
          </p:nvPr>
        </p:nvSpPr>
        <p:spPr>
          <a:xfrm>
            <a:off x="8279424" y="4942284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D4B24504-AD3E-4601-A1CD-CB9871A8CC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9" name="図 8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07" y="33473"/>
            <a:ext cx="1829863" cy="269937"/>
          </a:xfrm>
          <a:prstGeom prst="rect">
            <a:avLst/>
          </a:prstGeom>
        </p:spPr>
      </p:pic>
      <p:pic>
        <p:nvPicPr>
          <p:cNvPr id="10" name="図 9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829" y="121505"/>
            <a:ext cx="789760" cy="14625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 userDrawn="1"/>
        </p:nvSpPr>
        <p:spPr>
          <a:xfrm>
            <a:off x="41984" y="4818384"/>
            <a:ext cx="1817323" cy="323925"/>
          </a:xfrm>
          <a:prstGeom prst="rect">
            <a:avLst/>
          </a:prstGeom>
          <a:noFill/>
        </p:spPr>
        <p:txBody>
          <a:bodyPr wrap="square" lIns="81551" tIns="40775" rIns="81551" bIns="40775" rtlCol="0" anchor="ctr" anchorCtr="0">
            <a:noAutofit/>
          </a:bodyPr>
          <a:lstStyle/>
          <a:p>
            <a:pPr defTabSz="815595"/>
            <a:r>
              <a:rPr lang="en-US" altLang="ja-JP" sz="1200" b="1" dirty="0">
                <a:solidFill>
                  <a:srgbClr val="003366"/>
                </a:solidFill>
                <a:latin typeface="Arial" pitchFamily="34" charset="0"/>
                <a:ea typeface="ＭＳ Ｐゴシック"/>
                <a:cs typeface="Arial" pitchFamily="34" charset="0"/>
              </a:rPr>
              <a:t>Sony LSI Design Inc.</a:t>
            </a:r>
            <a:endParaRPr lang="ja-JP" altLang="en-US" sz="1200" b="1" dirty="0">
              <a:solidFill>
                <a:srgbClr val="003366"/>
              </a:solidFill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30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34" y="681546"/>
            <a:ext cx="8496944" cy="39130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0"/>
          </p:nvPr>
        </p:nvSpPr>
        <p:spPr>
          <a:xfrm>
            <a:off x="8279424" y="4942284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7D0C114F-3E98-4379-9578-F860CDACF0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782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653660"/>
            <a:ext cx="7772400" cy="1021556"/>
          </a:xfrm>
        </p:spPr>
        <p:txBody>
          <a:bodyPr>
            <a:normAutofit/>
          </a:bodyPr>
          <a:lstStyle>
            <a:lvl1pPr algn="ctr">
              <a:defRPr sz="27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796769"/>
            <a:ext cx="7772400" cy="1125140"/>
          </a:xfrm>
        </p:spPr>
        <p:txBody>
          <a:bodyPr/>
          <a:lstStyle>
            <a:lvl1pPr marL="0" indent="0" algn="ctr">
              <a:buNone/>
              <a:defRPr sz="1700">
                <a:solidFill>
                  <a:schemeClr val="tx1"/>
                </a:solidFill>
              </a:defRPr>
            </a:lvl1pPr>
            <a:lvl2pPr marL="38962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92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8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85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81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77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273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170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0"/>
          </p:nvPr>
        </p:nvSpPr>
        <p:spPr>
          <a:xfrm>
            <a:off x="4139718" y="4905375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222EC894-FD20-4BFB-B9D1-6BE54B6FB8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438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530" y="681540"/>
            <a:ext cx="4172272" cy="40504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172272" cy="405045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スライド番号プレースホルダー 6"/>
          <p:cNvSpPr>
            <a:spLocks noGrp="1"/>
          </p:cNvSpPr>
          <p:nvPr>
            <p:ph type="sldNum" sz="quarter" idx="10"/>
          </p:nvPr>
        </p:nvSpPr>
        <p:spPr>
          <a:xfrm>
            <a:off x="4139718" y="4905375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79BE53C2-5761-4123-AD9D-E65E4DFA5B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815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4"/>
          <p:cNvSpPr>
            <a:spLocks noGrp="1"/>
          </p:cNvSpPr>
          <p:nvPr>
            <p:ph type="sldNum" sz="quarter" idx="10"/>
          </p:nvPr>
        </p:nvSpPr>
        <p:spPr>
          <a:xfrm>
            <a:off x="4067914" y="4905375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7DC28263-C445-46F5-BBEB-270B6B9435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0633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4139718" y="4905375"/>
            <a:ext cx="864577" cy="201216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HGP創英角ｺﾞｼｯｸUB" pitchFamily="50" charset="-128"/>
                <a:ea typeface="ＭＳ Ｐゴシック" charset="-128"/>
              </a:defRPr>
            </a:lvl1pPr>
          </a:lstStyle>
          <a:p>
            <a:pPr>
              <a:defRPr/>
            </a:pPr>
            <a:fld id="{32DC176E-01A1-4043-A185-586732030A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5059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23856" y="141687"/>
            <a:ext cx="8496300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3075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23856" y="681044"/>
            <a:ext cx="8496300" cy="40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2" name="日付プレースホルダー 17"/>
          <p:cNvSpPr>
            <a:spLocks noGrp="1"/>
          </p:cNvSpPr>
          <p:nvPr>
            <p:ph type="dt" sz="half" idx="2"/>
          </p:nvPr>
        </p:nvSpPr>
        <p:spPr>
          <a:xfrm>
            <a:off x="2677636" y="4893471"/>
            <a:ext cx="764430" cy="183557"/>
          </a:xfrm>
          <a:prstGeom prst="rect">
            <a:avLst/>
          </a:prstGeom>
        </p:spPr>
        <p:txBody>
          <a:bodyPr vert="horz" wrap="none" lIns="30679" tIns="38963" rIns="30679" bIns="38963" rtlCol="0" anchor="ctr"/>
          <a:lstStyle>
            <a:lvl1pPr algn="ctr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en-US" altLang="ja-JP"/>
              <a:t>2014/xx/xx</a:t>
            </a:r>
            <a:endParaRPr lang="ja-JP" altLang="en-US" dirty="0"/>
          </a:p>
        </p:txBody>
      </p:sp>
      <p:sp>
        <p:nvSpPr>
          <p:cNvPr id="13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3442029" y="4876657"/>
            <a:ext cx="2392998" cy="217186"/>
          </a:xfrm>
          <a:prstGeom prst="rect">
            <a:avLst/>
          </a:prstGeom>
        </p:spPr>
        <p:txBody>
          <a:bodyPr vert="horz" lIns="30679" tIns="38963" rIns="30679" bIns="38963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en-US" altLang="ja-JP" dirty="0"/>
              <a:t>Sony LSI Design</a:t>
            </a:r>
            <a:endParaRPr lang="ja-JP" altLang="en-US" dirty="0"/>
          </a:p>
        </p:txBody>
      </p:sp>
      <p:sp>
        <p:nvSpPr>
          <p:cNvPr id="14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2179119" y="4893471"/>
            <a:ext cx="498542" cy="183557"/>
          </a:xfrm>
          <a:prstGeom prst="rect">
            <a:avLst/>
          </a:prstGeom>
        </p:spPr>
        <p:txBody>
          <a:bodyPr vert="horz" wrap="none" lIns="30679" tIns="38963" rIns="30679" bIns="38963" rtlCol="0" anchor="ctr"/>
          <a:lstStyle>
            <a:lvl1pPr algn="ctr">
              <a:defRPr sz="9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en-US" altLang="ja-JP"/>
              <a:t>[</a:t>
            </a:r>
            <a:fld id="{2DDA43E5-F642-489B-9D1D-9B0D5C251D2D}" type="slidenum">
              <a:rPr lang="ja-JP" altLang="en-US" smtClean="0"/>
              <a:pPr/>
              <a:t>‹#›</a:t>
            </a:fld>
            <a:r>
              <a:rPr lang="en-US" altLang="ja-JP"/>
              <a:t>]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1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400" kern="1200">
          <a:solidFill>
            <a:srgbClr val="1F497D"/>
          </a:solidFill>
          <a:latin typeface="+mj-ea"/>
          <a:ea typeface="+mj-ea"/>
          <a:cs typeface="Meiryo UI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389626" algn="ctr" rtl="0" fontAlgn="base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6pPr>
      <a:lvl7pPr marL="779252" algn="ctr" rtl="0" fontAlgn="base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7pPr>
      <a:lvl8pPr marL="1168878" algn="ctr" rtl="0" fontAlgn="base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8pPr>
      <a:lvl9pPr marL="1558503" algn="ctr" rtl="0" fontAlgn="base">
        <a:spcBef>
          <a:spcPct val="0"/>
        </a:spcBef>
        <a:spcAft>
          <a:spcPct val="0"/>
        </a:spcAft>
        <a:defRPr kumimoji="1" sz="2400">
          <a:solidFill>
            <a:srgbClr val="1F497D"/>
          </a:solidFill>
          <a:latin typeface="Meiryo UI" pitchFamily="50" charset="-128"/>
          <a:ea typeface="Meiryo UI" pitchFamily="50" charset="-128"/>
          <a:cs typeface="Meiryo UI" pitchFamily="50" charset="-128"/>
        </a:defRPr>
      </a:lvl9pPr>
    </p:titleStyle>
    <p:bodyStyle>
      <a:lvl1pPr marL="292219" indent="-292219" algn="l" rtl="0" eaLnBrk="0" fontAlgn="base" hangingPunct="0">
        <a:spcBef>
          <a:spcPts val="256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j-ea"/>
          <a:ea typeface="+mj-ea"/>
          <a:cs typeface="Meiryo UI" pitchFamily="50" charset="-128"/>
        </a:defRPr>
      </a:lvl1pPr>
      <a:lvl2pPr marL="633142" indent="-243516" algn="l" rtl="0" eaLnBrk="0" fontAlgn="base" hangingPunct="0">
        <a:spcBef>
          <a:spcPts val="256"/>
        </a:spcBef>
        <a:spcAft>
          <a:spcPct val="0"/>
        </a:spcAft>
        <a:buFont typeface="Arial" pitchFamily="34" charset="0"/>
        <a:buChar char="–"/>
        <a:defRPr kumimoji="1" kern="1200">
          <a:solidFill>
            <a:schemeClr val="tx1"/>
          </a:solidFill>
          <a:latin typeface="+mj-ea"/>
          <a:ea typeface="+mj-ea"/>
          <a:cs typeface="Meiryo UI" pitchFamily="50" charset="-128"/>
        </a:defRPr>
      </a:lvl2pPr>
      <a:lvl3pPr marL="974065" indent="-194813" algn="l" rtl="0" eaLnBrk="0" fontAlgn="base" hangingPunct="0">
        <a:spcBef>
          <a:spcPts val="256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j-ea"/>
          <a:ea typeface="+mj-ea"/>
          <a:cs typeface="Meiryo UI" pitchFamily="50" charset="-128"/>
        </a:defRPr>
      </a:lvl3pPr>
      <a:lvl4pPr marL="1363690" indent="-194813" algn="l" rtl="0" eaLnBrk="0" fontAlgn="base" hangingPunct="0">
        <a:spcBef>
          <a:spcPts val="256"/>
        </a:spcBef>
        <a:spcAft>
          <a:spcPct val="0"/>
        </a:spcAft>
        <a:buFont typeface="Arial" pitchFamily="34" charset="0"/>
        <a:buChar char="–"/>
        <a:defRPr kumimoji="1" kern="1200">
          <a:solidFill>
            <a:schemeClr val="tx1"/>
          </a:solidFill>
          <a:latin typeface="+mj-ea"/>
          <a:ea typeface="+mj-ea"/>
          <a:cs typeface="Meiryo UI" pitchFamily="50" charset="-128"/>
        </a:defRPr>
      </a:lvl4pPr>
      <a:lvl5pPr marL="1753316" indent="-194813" algn="l" rtl="0" eaLnBrk="0" fontAlgn="base" hangingPunct="0">
        <a:spcBef>
          <a:spcPts val="256"/>
        </a:spcBef>
        <a:spcAft>
          <a:spcPct val="0"/>
        </a:spcAft>
        <a:buFont typeface="Arial" pitchFamily="34" charset="0"/>
        <a:buChar char="»"/>
        <a:defRPr kumimoji="1" kern="1200">
          <a:solidFill>
            <a:schemeClr val="tx1"/>
          </a:solidFill>
          <a:latin typeface="+mj-ea"/>
          <a:ea typeface="+mj-ea"/>
          <a:cs typeface="Meiryo UI" pitchFamily="50" charset="-128"/>
        </a:defRPr>
      </a:lvl5pPr>
      <a:lvl6pPr marL="2142942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2568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194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1820" indent="-194813" algn="l" defTabSz="779252" rtl="0" eaLnBrk="1" latinLnBrk="0" hangingPunct="1">
        <a:spcBef>
          <a:spcPct val="20000"/>
        </a:spcBef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626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252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878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503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129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755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7381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007" algn="l" defTabSz="779252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tmp"/><Relationship Id="rId4" Type="http://schemas.openxmlformats.org/officeDocument/2006/relationships/image" Target="../media/image13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2.wdp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283779" y="2041461"/>
            <a:ext cx="8633197" cy="1314450"/>
          </a:xfrm>
        </p:spPr>
        <p:txBody>
          <a:bodyPr anchor="ctr" anchorCtr="0">
            <a:noAutofit/>
          </a:bodyPr>
          <a:lstStyle/>
          <a:p>
            <a:pPr algn="ctr"/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Takashi Hasegawa, Maki Yajima, Makoto Fujiwara, Takanori Saeki</a:t>
            </a:r>
          </a:p>
          <a:p>
            <a:pPr algn="ctr"/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Sony LSI Design Inc., Kanagawa, Japan. </a:t>
            </a:r>
            <a:endParaRPr lang="en-US" altLang="ja-JP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10987" y="537397"/>
            <a:ext cx="8041341" cy="1371349"/>
          </a:xfrm>
          <a:prstGeom prst="rect">
            <a:avLst/>
          </a:prstGeom>
        </p:spPr>
        <p:txBody>
          <a:bodyPr wrap="square" lIns="77925" tIns="38963" rIns="77925" bIns="38963">
            <a:spAutoFit/>
          </a:bodyPr>
          <a:lstStyle/>
          <a:p>
            <a:r>
              <a:rPr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 hybri</a:t>
            </a:r>
            <a:r>
              <a:rPr lang="en-US" altLang="ja-JP" sz="28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 clock tree with multi-spine using automated design methodology for low cost and low power complex LSIs</a:t>
            </a:r>
            <a:endParaRPr lang="ja-JP" altLang="en-US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983" y="3262196"/>
            <a:ext cx="5174272" cy="163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1" descr="LogoIntelligenceOnChip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299" y="4932217"/>
            <a:ext cx="883920" cy="12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5046355" y="4931198"/>
            <a:ext cx="1953900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400" dirty="0"/>
              <a:t>is a trademark or registered trademark of Sony LSI Design Inc.</a:t>
            </a:r>
            <a:endParaRPr lang="ja-JP" altLang="en-US" sz="400" dirty="0"/>
          </a:p>
        </p:txBody>
      </p:sp>
    </p:spTree>
    <p:extLst>
      <p:ext uri="{BB962C8B-B14F-4D97-AF65-F5344CB8AC3E}">
        <p14:creationId xmlns:p14="http://schemas.microsoft.com/office/powerpoint/2010/main" val="148071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Application designs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0262" y="824412"/>
            <a:ext cx="8754281" cy="522804"/>
          </a:xfrm>
        </p:spPr>
        <p:txBody>
          <a:bodyPr/>
          <a:lstStyle/>
          <a:p>
            <a:r>
              <a:rPr kumimoji="1" lang="en-US" altLang="ja-JP" dirty="0"/>
              <a:t>Applied proposed “Hybrid clock tree-spine” into our 3 industrial designs.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989114"/>
              </p:ext>
            </p:extLst>
          </p:nvPr>
        </p:nvGraphicFramePr>
        <p:xfrm>
          <a:off x="529783" y="1341759"/>
          <a:ext cx="8254409" cy="14684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46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6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6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06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606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779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Design information</a:t>
                      </a:r>
                      <a:endParaRPr kumimoji="1" lang="en-US" altLang="ja-JP" sz="1200" baseline="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en-US" altLang="ja-JP" sz="1050" baseline="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962"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name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Process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# of Instance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# of Clock domain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Clock gating level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# of FF</a:t>
                      </a:r>
                      <a:r>
                        <a:rPr kumimoji="1" lang="en-US" altLang="ja-JP" sz="1200" b="1" baseline="0" dirty="0">
                          <a:solidFill>
                            <a:schemeClr val="bg1"/>
                          </a:solidFill>
                        </a:rPr>
                        <a:t> bits</a:t>
                      </a:r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bg1"/>
                          </a:solidFill>
                        </a:rPr>
                        <a:t>Frequency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072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Design A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40nm 6Cu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1.9M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45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380K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200MHz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072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Design</a:t>
                      </a:r>
                      <a:r>
                        <a:rPr kumimoji="1" lang="en-US" altLang="ja-JP" sz="1200" baseline="0" dirty="0"/>
                        <a:t> B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40nm 6Cu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2.1M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62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360K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230MHz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072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Design C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40nm 6Cu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1.7M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62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360K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230MHz</a:t>
                      </a:r>
                      <a:endParaRPr kumimoji="1" lang="ja-JP" altLang="en-US" sz="12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コンテンツ プレースホルダー 2"/>
          <p:cNvSpPr txBox="1">
            <a:spLocks/>
          </p:cNvSpPr>
          <p:nvPr/>
        </p:nvSpPr>
        <p:spPr bwMode="auto">
          <a:xfrm>
            <a:off x="78822" y="2951916"/>
            <a:ext cx="8963578" cy="173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ja-JP" sz="1800" dirty="0"/>
              <a:t>Design A</a:t>
            </a:r>
          </a:p>
          <a:p>
            <a:pPr lvl="1" defTabSz="914400"/>
            <a:r>
              <a:rPr lang="en-US" altLang="ja-JP" sz="1800" dirty="0"/>
              <a:t>Compared with a full CTS result, under same netlist and same locations of registers on CAD tool. </a:t>
            </a:r>
          </a:p>
          <a:p>
            <a:pPr defTabSz="914400"/>
            <a:r>
              <a:rPr lang="en-US" altLang="ja-JP" sz="1800" dirty="0"/>
              <a:t>Design B and C</a:t>
            </a:r>
          </a:p>
          <a:p>
            <a:pPr lvl="1" defTabSz="914400"/>
            <a:r>
              <a:rPr lang="en-US" altLang="ja-JP" sz="1800" dirty="0"/>
              <a:t>RTL2GDS comparison (same RTL). Compared on Si as well as CAD tool.</a:t>
            </a:r>
          </a:p>
        </p:txBody>
      </p:sp>
    </p:spTree>
    <p:extLst>
      <p:ext uri="{BB962C8B-B14F-4D97-AF65-F5344CB8AC3E}">
        <p14:creationId xmlns:p14="http://schemas.microsoft.com/office/powerpoint/2010/main" val="3696070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63" y="2707001"/>
            <a:ext cx="2091249" cy="2120257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図 9" descr="画面の領域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183" y="2677653"/>
            <a:ext cx="2186964" cy="2180085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11" name="テキスト ボックス 10"/>
          <p:cNvSpPr txBox="1"/>
          <p:nvPr/>
        </p:nvSpPr>
        <p:spPr>
          <a:xfrm>
            <a:off x="265568" y="2094455"/>
            <a:ext cx="2310975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Full low-power CTS</a:t>
            </a:r>
            <a:endParaRPr kumimoji="1" lang="ja-JP" altLang="en-US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61584" y="2141437"/>
            <a:ext cx="3916414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Hybrid clock tree-spine (proposed)</a:t>
            </a:r>
            <a:endParaRPr kumimoji="1" lang="ja-JP" altLang="en-US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78380" y="2363632"/>
            <a:ext cx="2454476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 err="1"/>
              <a:t>ClockWire</a:t>
            </a:r>
            <a:r>
              <a:rPr lang="en-US" altLang="ja-JP" dirty="0"/>
              <a:t> Cap     :</a:t>
            </a:r>
            <a:r>
              <a:rPr lang="en-US" altLang="ja-JP" dirty="0">
                <a:solidFill>
                  <a:srgbClr val="FF0000"/>
                </a:solidFill>
              </a:rPr>
              <a:t> 16pF</a:t>
            </a:r>
            <a:endParaRPr lang="en-US" altLang="ja-JP" b="1" u="sng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2586" y="2328902"/>
            <a:ext cx="2257306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 err="1"/>
              <a:t>ClockWire</a:t>
            </a:r>
            <a:r>
              <a:rPr lang="en-US" altLang="ja-JP" dirty="0"/>
              <a:t> Cap  : </a:t>
            </a:r>
            <a:r>
              <a:rPr lang="en-US" altLang="ja-JP" dirty="0">
                <a:solidFill>
                  <a:srgbClr val="FF0000"/>
                </a:solidFill>
              </a:rPr>
              <a:t>25pF</a:t>
            </a:r>
            <a:endParaRPr lang="en-US" altLang="ja-JP" b="1" u="sng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4828" y="505676"/>
            <a:ext cx="8923170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result of the comparison between CTS and “hybrid clock tree-spine” on one clock domain.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317311" y="4772135"/>
            <a:ext cx="4090704" cy="34029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7925" tIns="38963" rIns="77925" bIns="3896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700" b="1" i="1" u="sng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Wire Capacitance  37%</a:t>
            </a:r>
            <a:r>
              <a:rPr kumimoji="0" lang="ja-JP" altLang="en-US" sz="1700" b="1" i="1" u="sng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0" lang="en-US" altLang="ja-JP" sz="1700" b="1" i="1" u="sng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Reduction</a:t>
            </a:r>
          </a:p>
        </p:txBody>
      </p:sp>
      <p:sp>
        <p:nvSpPr>
          <p:cNvPr id="26" name="タイトル 1"/>
          <p:cNvSpPr txBox="1">
            <a:spLocks/>
          </p:cNvSpPr>
          <p:nvPr/>
        </p:nvSpPr>
        <p:spPr>
          <a:xfrm>
            <a:off x="323856" y="58328"/>
            <a:ext cx="8496300" cy="421481"/>
          </a:xfrm>
          <a:prstGeom prst="rect">
            <a:avLst/>
          </a:prstGeom>
        </p:spPr>
        <p:txBody>
          <a:bodyPr lIns="77925" tIns="38963" rIns="77925" bIns="38963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rgbClr val="1F497D"/>
                </a:solidFill>
                <a:latin typeface="+mj-ea"/>
                <a:ea typeface="+mj-ea"/>
                <a:cs typeface="Meiryo UI" pitchFamily="5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rgbClr val="1F497D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9pPr>
          </a:lstStyle>
          <a:p>
            <a:r>
              <a:rPr lang="en-US" altLang="ja-JP" sz="2400" dirty="0"/>
              <a:t>A Detail Result of design “A”</a:t>
            </a:r>
            <a:endParaRPr lang="ja-JP" altLang="en-US" sz="2400" dirty="0"/>
          </a:p>
        </p:txBody>
      </p:sp>
      <p:sp>
        <p:nvSpPr>
          <p:cNvPr id="16" name="円/楕円 15"/>
          <p:cNvSpPr/>
          <p:nvPr/>
        </p:nvSpPr>
        <p:spPr>
          <a:xfrm>
            <a:off x="1017374" y="3914363"/>
            <a:ext cx="1559169" cy="781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 rot="249361">
            <a:off x="3025340" y="3860307"/>
            <a:ext cx="2674647" cy="540352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ctr"/>
            <a:r>
              <a:rPr lang="en-US" altLang="ja-JP" u="sng" dirty="0">
                <a:solidFill>
                  <a:srgbClr val="0000FF"/>
                </a:solidFill>
              </a:rPr>
              <a:t>The wire length is apparently improved.</a:t>
            </a:r>
            <a:endParaRPr kumimoji="1" lang="ja-JP" altLang="en-US" u="sng" dirty="0">
              <a:solidFill>
                <a:srgbClr val="0000FF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5584054" y="4106343"/>
            <a:ext cx="1559169" cy="781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20500" y="1731280"/>
            <a:ext cx="4641084" cy="3095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7925" tIns="38963" rIns="77925" bIns="38963">
            <a:spAutoFit/>
          </a:bodyPr>
          <a:lstStyle/>
          <a:p>
            <a:pPr algn="ctr"/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Locations of registers are same.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611004" y="2821335"/>
            <a:ext cx="1095108" cy="81735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algn="ctr"/>
            <a:r>
              <a:rPr lang="en-US" altLang="ja-JP" sz="1200" dirty="0"/>
              <a:t>Highlighted wire from root to sink points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2586" y="815195"/>
            <a:ext cx="4033526" cy="940461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ja-JP" altLang="en-US" sz="1400" dirty="0"/>
              <a:t>■ </a:t>
            </a:r>
            <a:r>
              <a:rPr lang="en-US" altLang="ja-JP" sz="1400" dirty="0"/>
              <a:t>Design A</a:t>
            </a:r>
          </a:p>
          <a:p>
            <a:r>
              <a:rPr lang="en-US" altLang="ja-JP" sz="1400" dirty="0"/>
              <a:t> - S/C instances	: </a:t>
            </a:r>
            <a:r>
              <a:rPr lang="en-US" altLang="ja-JP" sz="1400" dirty="0">
                <a:sym typeface="Wingdings" panose="05000000000000000000" pitchFamily="2" charset="2"/>
              </a:rPr>
              <a:t> 1.9M </a:t>
            </a:r>
            <a:endParaRPr lang="en-US" altLang="ja-JP" sz="1400" dirty="0"/>
          </a:p>
          <a:p>
            <a:r>
              <a:rPr lang="en-US" altLang="ja-JP" sz="1400" dirty="0"/>
              <a:t> - clock domains	:  45</a:t>
            </a:r>
          </a:p>
          <a:p>
            <a:r>
              <a:rPr lang="en-US" altLang="ja-JP" sz="1400" dirty="0"/>
              <a:t> - process/layer	:  40nm 6Cu (5 thin layer)</a:t>
            </a:r>
            <a:endParaRPr lang="ja-JP" altLang="en-US" sz="14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5499406" y="862424"/>
            <a:ext cx="2320200" cy="1279013"/>
            <a:chOff x="5720432" y="549171"/>
            <a:chExt cx="2634051" cy="1544685"/>
          </a:xfrm>
        </p:grpSpPr>
        <p:pic>
          <p:nvPicPr>
            <p:cNvPr id="33" name="図 32" descr="画面の領域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0432" y="549171"/>
              <a:ext cx="2634051" cy="1544685"/>
            </a:xfrm>
            <a:prstGeom prst="rect">
              <a:avLst/>
            </a:prstGeom>
          </p:spPr>
        </p:pic>
        <p:sp>
          <p:nvSpPr>
            <p:cNvPr id="34" name="正方形/長方形 33"/>
            <p:cNvSpPr/>
            <p:nvPr/>
          </p:nvSpPr>
          <p:spPr bwMode="auto">
            <a:xfrm>
              <a:off x="6925914" y="1627700"/>
              <a:ext cx="301097" cy="450357"/>
            </a:xfrm>
            <a:prstGeom prst="rect">
              <a:avLst/>
            </a:prstGeom>
            <a:noFill/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7925" tIns="38963" rIns="77925" bIns="38963" rtlCol="0" anchor="ctr"/>
            <a:lstStyle/>
            <a:p>
              <a:pPr algn="ctr"/>
              <a:endParaRPr lang="ja-JP" altLang="en-US" sz="1000" dirty="0">
                <a:latin typeface="HGP創英角ｺﾞｼｯｸUB" pitchFamily="50" charset="-128"/>
                <a:ea typeface="HGP創英角ｺﾞｼｯｸUB" pitchFamily="50" charset="-128"/>
                <a:cs typeface="メイリオ" pitchFamily="50" charset="-128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796584" y="905530"/>
              <a:ext cx="169799" cy="3428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796584" y="1019829"/>
              <a:ext cx="169799" cy="3428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796584" y="1144127"/>
              <a:ext cx="169799" cy="3428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796584" y="1268424"/>
              <a:ext cx="169799" cy="3428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520971" y="2097876"/>
            <a:ext cx="1938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</a:t>
            </a:r>
            <a:r>
              <a:rPr kumimoji="1" lang="en-US" altLang="ja-JP" sz="1400" dirty="0"/>
              <a:t>y commercial tools</a:t>
            </a:r>
            <a:endParaRPr kumimoji="1" lang="ja-JP" altLang="en-US" sz="1400" dirty="0"/>
          </a:p>
        </p:txBody>
      </p:sp>
      <p:cxnSp>
        <p:nvCxnSpPr>
          <p:cNvPr id="13" name="直線矢印コネクタ 12"/>
          <p:cNvCxnSpPr>
            <a:stCxn id="16" idx="6"/>
          </p:cNvCxnSpPr>
          <p:nvPr/>
        </p:nvCxnSpPr>
        <p:spPr>
          <a:xfrm>
            <a:off x="2576543" y="4304888"/>
            <a:ext cx="2922863" cy="191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8279424" y="4942284"/>
            <a:ext cx="864577" cy="201216"/>
          </a:xfrm>
        </p:spPr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4965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An implementation Result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742086"/>
              </p:ext>
            </p:extLst>
          </p:nvPr>
        </p:nvGraphicFramePr>
        <p:xfrm>
          <a:off x="5229554" y="2349733"/>
          <a:ext cx="3702836" cy="2209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362237" y="2109463"/>
            <a:ext cx="3781762" cy="247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77925" tIns="38963" rIns="77925" bIns="38963" rtlCol="0">
            <a:spAutoFit/>
          </a:bodyPr>
          <a:lstStyle/>
          <a:p>
            <a:pPr algn="ctr"/>
            <a:r>
              <a:rPr lang="ja-JP" altLang="en-US" sz="1100" dirty="0"/>
              <a:t>■</a:t>
            </a:r>
            <a:r>
              <a:rPr lang="en-US" altLang="ja-JP" sz="1100" dirty="0"/>
              <a:t>The main clock skew/latency histogram (design A)</a:t>
            </a:r>
            <a:endParaRPr lang="ja-JP" altLang="en-US" sz="1100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6750959" y="3245324"/>
            <a:ext cx="545122" cy="56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893113" y="2911731"/>
            <a:ext cx="2115024" cy="263353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200" dirty="0"/>
              <a:t>10% decrease on average</a:t>
            </a:r>
            <a:endParaRPr lang="ja-JP" altLang="en-US" sz="1200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322458"/>
              </p:ext>
            </p:extLst>
          </p:nvPr>
        </p:nvGraphicFramePr>
        <p:xfrm>
          <a:off x="105255" y="723704"/>
          <a:ext cx="5198265" cy="366125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13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3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0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44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3451"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/>
                        <a:t>Design </a:t>
                      </a:r>
                      <a:r>
                        <a:rPr kumimoji="1" lang="en-US" altLang="ja-JP" sz="1100" baseline="0" dirty="0"/>
                        <a:t> Layout</a:t>
                      </a:r>
                    </a:p>
                    <a:p>
                      <a:pPr algn="ctr"/>
                      <a:r>
                        <a:rPr kumimoji="1" lang="en-US" altLang="ja-JP" sz="800" baseline="0" dirty="0"/>
                        <a:t>40nm  6Cu  (5 thin layer)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Clock</a:t>
                      </a:r>
                      <a:r>
                        <a:rPr kumimoji="1" lang="en-US" altLang="ja-JP" sz="1200" baseline="0" dirty="0"/>
                        <a:t> </a:t>
                      </a:r>
                      <a:r>
                        <a:rPr kumimoji="1" lang="en-US" altLang="ja-JP" sz="1200" dirty="0"/>
                        <a:t>Power</a:t>
                      </a:r>
                      <a:r>
                        <a:rPr kumimoji="1" lang="en-US" altLang="ja-JP" sz="1200" baseline="0" dirty="0"/>
                        <a:t> result</a:t>
                      </a:r>
                    </a:p>
                    <a:p>
                      <a:pPr algn="ctr"/>
                      <a:r>
                        <a:rPr kumimoji="1" lang="en-US" altLang="ja-JP" sz="800" baseline="0" dirty="0"/>
                        <a:t>(TT,25c,rctypical)</a:t>
                      </a:r>
                      <a:endParaRPr kumimoji="1" lang="ja-JP" altLang="en-US" sz="8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865"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Layout</a:t>
                      </a:r>
                      <a:r>
                        <a:rPr kumimoji="1" lang="en-US" altLang="ja-JP" sz="1400" baseline="0" dirty="0">
                          <a:solidFill>
                            <a:schemeClr val="bg1"/>
                          </a:solidFill>
                        </a:rPr>
                        <a:t> view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bg1"/>
                          </a:solidFill>
                        </a:rPr>
                        <a:t>Full</a:t>
                      </a:r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 CTS</a:t>
                      </a:r>
                    </a:p>
                    <a:p>
                      <a:pPr algn="ctr"/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(commercial tool)</a:t>
                      </a:r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bg1"/>
                          </a:solidFill>
                        </a:rPr>
                        <a:t>Hybrid</a:t>
                      </a:r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 clock tree-spine</a:t>
                      </a:r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1474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 A</a:t>
                      </a:r>
                    </a:p>
                    <a:p>
                      <a:r>
                        <a:rPr kumimoji="1" lang="en-US" altLang="ja-JP" sz="1100" b="0" dirty="0"/>
                        <a:t>※registers‘ locations</a:t>
                      </a:r>
                      <a:r>
                        <a:rPr kumimoji="1" lang="en-US" altLang="ja-JP" sz="1100" b="0" baseline="0" dirty="0"/>
                        <a:t> are same</a:t>
                      </a:r>
                      <a:r>
                        <a:rPr kumimoji="1" lang="en-US" altLang="ja-JP" sz="1100" baseline="0" dirty="0"/>
                        <a:t>.</a:t>
                      </a:r>
                      <a:endParaRPr kumimoji="1" lang="ja-JP" altLang="en-US" sz="11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24mW</a:t>
                      </a:r>
                      <a:endParaRPr kumimoji="1" lang="ja-JP" altLang="en-US" sz="14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00FF"/>
                          </a:solidFill>
                        </a:rPr>
                        <a:t>21mW</a:t>
                      </a:r>
                      <a:endParaRPr kumimoji="1" lang="ja-JP" alt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8719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</a:t>
                      </a:r>
                      <a:r>
                        <a:rPr kumimoji="1" lang="en-US" altLang="ja-JP" sz="1400" baseline="0" dirty="0"/>
                        <a:t> B</a:t>
                      </a:r>
                      <a:endParaRPr kumimoji="1" lang="ja-JP" altLang="en-US" sz="14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58mW</a:t>
                      </a:r>
                      <a:endParaRPr kumimoji="1" lang="ja-JP" altLang="en-US" sz="14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00FF"/>
                          </a:solidFill>
                        </a:rPr>
                        <a:t>42mW</a:t>
                      </a:r>
                      <a:endParaRPr kumimoji="1" lang="ja-JP" alt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1833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 C</a:t>
                      </a:r>
                      <a:endParaRPr kumimoji="1" lang="ja-JP" altLang="en-US" sz="14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50mW</a:t>
                      </a:r>
                      <a:endParaRPr kumimoji="1" lang="ja-JP" altLang="en-US" sz="1400" dirty="0"/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0000FF"/>
                          </a:solidFill>
                        </a:rPr>
                        <a:t>36mW</a:t>
                      </a:r>
                      <a:endParaRPr kumimoji="1" lang="ja-JP" altLang="en-US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84406" marR="84406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514085"/>
              </p:ext>
            </p:extLst>
          </p:nvPr>
        </p:nvGraphicFramePr>
        <p:xfrm>
          <a:off x="5399449" y="753262"/>
          <a:ext cx="3691232" cy="12420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94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0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28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9109"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Design A case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solidFill>
                            <a:schemeClr val="bg1"/>
                          </a:solidFill>
                        </a:rPr>
                        <a:t>Tuna</a:t>
                      </a:r>
                      <a:r>
                        <a:rPr kumimoji="1" lang="en-US" altLang="ja-JP" sz="900" baseline="0" dirty="0">
                          <a:solidFill>
                            <a:schemeClr val="bg1"/>
                          </a:solidFill>
                        </a:rPr>
                        <a:t> design (reference)</a:t>
                      </a:r>
                      <a:endParaRPr kumimoji="1" lang="en-US" altLang="ja-JP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156"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bg1"/>
                          </a:solidFill>
                        </a:rPr>
                        <a:t>Full </a:t>
                      </a:r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CTS</a:t>
                      </a:r>
                    </a:p>
                    <a:p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(commercial tool)</a:t>
                      </a: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bg1"/>
                          </a:solidFill>
                        </a:rPr>
                        <a:t>Hybrid clock tree-spine</a:t>
                      </a:r>
                      <a:endParaRPr kumimoji="1" lang="ja-JP" alt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bg1"/>
                          </a:solidFill>
                        </a:rPr>
                        <a:t>Conventional</a:t>
                      </a:r>
                      <a:r>
                        <a:rPr kumimoji="1" lang="en-US" altLang="ja-JP" sz="1000" baseline="0" dirty="0">
                          <a:solidFill>
                            <a:schemeClr val="bg1"/>
                          </a:solidFill>
                        </a:rPr>
                        <a:t> hybrid clock</a:t>
                      </a:r>
                      <a:endParaRPr kumimoji="1" lang="en-US" altLang="ja-JP" sz="10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633"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Engineer</a:t>
                      </a:r>
                      <a:r>
                        <a:rPr kumimoji="1" lang="en-US" altLang="ja-JP" sz="1000" baseline="0" dirty="0"/>
                        <a:t> Time</a:t>
                      </a:r>
                      <a:endParaRPr kumimoji="1" lang="ja-JP" altLang="en-US" sz="10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1 week</a:t>
                      </a:r>
                      <a:endParaRPr kumimoji="1" lang="ja-JP" altLang="en-US" sz="1000" dirty="0"/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1" dirty="0">
                          <a:solidFill>
                            <a:srgbClr val="0000FF"/>
                          </a:solidFill>
                        </a:rPr>
                        <a:t>1.5</a:t>
                      </a:r>
                      <a:r>
                        <a:rPr kumimoji="1" lang="en-US" altLang="ja-JP" sz="1050" b="1" baseline="0" dirty="0">
                          <a:solidFill>
                            <a:srgbClr val="0000FF"/>
                          </a:solidFill>
                        </a:rPr>
                        <a:t> week</a:t>
                      </a:r>
                      <a:endParaRPr kumimoji="1" lang="ja-JP" altLang="en-US" sz="1050" b="1" dirty="0">
                        <a:solidFill>
                          <a:srgbClr val="0000FF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50" b="0" dirty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kumimoji="1" lang="en-US" altLang="ja-JP" sz="1050" b="0" baseline="0" dirty="0">
                          <a:solidFill>
                            <a:schemeClr val="tx1"/>
                          </a:solidFill>
                        </a:rPr>
                        <a:t> weeks</a:t>
                      </a:r>
                      <a:endParaRPr kumimoji="1" lang="en-US" altLang="ja-JP" sz="1050" b="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8007903" y="3428804"/>
            <a:ext cx="94929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b="1" dirty="0"/>
              <a:t>This method</a:t>
            </a:r>
            <a:endParaRPr kumimoji="1" lang="ja-JP" altLang="en-US" sz="9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982598" y="3210980"/>
            <a:ext cx="67839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b="1" dirty="0"/>
              <a:t>Full CTS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851759" y="2297837"/>
            <a:ext cx="129715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050" dirty="0"/>
              <a:t>(SS,-40c,cworst)</a:t>
            </a:r>
            <a:endParaRPr lang="ja-JP" altLang="en-US" sz="1050" dirty="0"/>
          </a:p>
        </p:txBody>
      </p:sp>
      <p:sp>
        <p:nvSpPr>
          <p:cNvPr id="31" name="コンテンツ プレースホルダー 2"/>
          <p:cNvSpPr txBox="1">
            <a:spLocks/>
          </p:cNvSpPr>
          <p:nvPr/>
        </p:nvSpPr>
        <p:spPr bwMode="auto">
          <a:xfrm>
            <a:off x="97536" y="4473296"/>
            <a:ext cx="9046463" cy="61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ja-JP" sz="1600" b="1" dirty="0"/>
              <a:t>“Hybrid cock tree-spine” is proven in Si</a:t>
            </a:r>
            <a:r>
              <a:rPr lang="en-US" altLang="ja-JP" sz="1600" dirty="0"/>
              <a:t> at design B and C.</a:t>
            </a:r>
          </a:p>
          <a:p>
            <a:pPr lvl="1" defTabSz="914400"/>
            <a:r>
              <a:rPr lang="en-US" altLang="ja-JP" sz="1600" dirty="0"/>
              <a:t>Total power reduction: 15% at CAD tool,  13% at Si.  Their yields are same.</a:t>
            </a:r>
          </a:p>
          <a:p>
            <a:pPr lvl="1" defTabSz="914400"/>
            <a:endParaRPr lang="en-US" altLang="ja-JP" sz="16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52" y="1684752"/>
            <a:ext cx="1038264" cy="75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452" y="2610534"/>
            <a:ext cx="1203518" cy="66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70"/>
          <a:stretch/>
        </p:blipFill>
        <p:spPr bwMode="auto">
          <a:xfrm>
            <a:off x="1605467" y="3520365"/>
            <a:ext cx="1203518" cy="754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536185" y="2357427"/>
            <a:ext cx="6045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/>
              <a:t>60K</a:t>
            </a:r>
            <a:endParaRPr kumimoji="1" lang="ja-JP" altLang="en-US" sz="105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93079" y="2573327"/>
            <a:ext cx="5283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/>
              <a:t>5</a:t>
            </a:r>
            <a:r>
              <a:rPr kumimoji="1" lang="en-US" altLang="ja-JP" sz="1050" dirty="0"/>
              <a:t>0K</a:t>
            </a:r>
            <a:endParaRPr kumimoji="1" lang="ja-JP" altLang="en-US" sz="105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93079" y="2803451"/>
            <a:ext cx="5283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/>
              <a:t>4</a:t>
            </a:r>
            <a:r>
              <a:rPr kumimoji="1" lang="en-US" altLang="ja-JP" sz="1050" dirty="0"/>
              <a:t>0K</a:t>
            </a:r>
            <a:endParaRPr kumimoji="1" lang="ja-JP" altLang="en-US" sz="105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90539" y="3029511"/>
            <a:ext cx="5283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/>
              <a:t>3</a:t>
            </a:r>
            <a:r>
              <a:rPr kumimoji="1" lang="en-US" altLang="ja-JP" sz="1050" dirty="0"/>
              <a:t>0K</a:t>
            </a:r>
            <a:endParaRPr kumimoji="1" lang="ja-JP" altLang="en-US" sz="105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87999" y="3258619"/>
            <a:ext cx="5283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/>
              <a:t>2</a:t>
            </a:r>
            <a:r>
              <a:rPr kumimoji="1" lang="en-US" altLang="ja-JP" sz="1050" dirty="0"/>
              <a:t>0K</a:t>
            </a:r>
            <a:endParaRPr kumimoji="1" lang="ja-JP" altLang="en-US" sz="105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85459" y="3490267"/>
            <a:ext cx="52832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/>
              <a:t>1</a:t>
            </a:r>
            <a:r>
              <a:rPr kumimoji="1" lang="en-US" altLang="ja-JP" sz="1050" dirty="0"/>
              <a:t>0K</a:t>
            </a:r>
            <a:endParaRPr kumimoji="1" lang="ja-JP" altLang="en-US" sz="1050" dirty="0"/>
          </a:p>
        </p:txBody>
      </p:sp>
      <p:sp>
        <p:nvSpPr>
          <p:cNvPr id="20" name="右矢印 19"/>
          <p:cNvSpPr/>
          <p:nvPr/>
        </p:nvSpPr>
        <p:spPr>
          <a:xfrm>
            <a:off x="3998976" y="1929754"/>
            <a:ext cx="377952" cy="237497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>
            <a:off x="3992880" y="2886378"/>
            <a:ext cx="377952" cy="237497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右矢印 28"/>
          <p:cNvSpPr/>
          <p:nvPr/>
        </p:nvSpPr>
        <p:spPr>
          <a:xfrm>
            <a:off x="3998976" y="3792837"/>
            <a:ext cx="377952" cy="237497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58540" y="2109463"/>
            <a:ext cx="1502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15%</a:t>
            </a:r>
            <a:r>
              <a:rPr kumimoji="1" lang="en-US" altLang="ja-JP" sz="1200" dirty="0"/>
              <a:t> reduction</a:t>
            </a:r>
            <a:endParaRPr kumimoji="1" lang="ja-JP" altLang="en-US" sz="1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58540" y="3100233"/>
            <a:ext cx="1502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27</a:t>
            </a:r>
            <a:r>
              <a:rPr kumimoji="1" lang="en-US" altLang="ja-JP" sz="1200" b="1" dirty="0"/>
              <a:t>%</a:t>
            </a:r>
            <a:r>
              <a:rPr kumimoji="1" lang="en-US" altLang="ja-JP" sz="1200" dirty="0"/>
              <a:t> reduction</a:t>
            </a:r>
            <a:endParaRPr kumimoji="1" lang="ja-JP" altLang="en-US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558540" y="4037308"/>
            <a:ext cx="1502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28</a:t>
            </a:r>
            <a:r>
              <a:rPr kumimoji="1" lang="en-US" altLang="ja-JP" sz="1200" b="1" dirty="0"/>
              <a:t>%</a:t>
            </a:r>
            <a:r>
              <a:rPr kumimoji="1" lang="en-US" altLang="ja-JP" sz="1200" dirty="0"/>
              <a:t> reduction</a:t>
            </a:r>
            <a:endParaRPr kumimoji="1" lang="ja-JP" altLang="en-US" sz="1200" dirty="0"/>
          </a:p>
        </p:txBody>
      </p:sp>
      <p:sp>
        <p:nvSpPr>
          <p:cNvPr id="3" name="正方形/長方形 2"/>
          <p:cNvSpPr/>
          <p:nvPr/>
        </p:nvSpPr>
        <p:spPr>
          <a:xfrm>
            <a:off x="97536" y="2488232"/>
            <a:ext cx="5180520" cy="187129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06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Result and 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34" y="783146"/>
            <a:ext cx="8496944" cy="3913082"/>
          </a:xfrm>
        </p:spPr>
        <p:txBody>
          <a:bodyPr/>
          <a:lstStyle/>
          <a:p>
            <a:r>
              <a:rPr lang="en-US" altLang="ja-JP" sz="1600" dirty="0"/>
              <a:t>We proposed </a:t>
            </a:r>
            <a:r>
              <a:rPr lang="en-US" altLang="ja-JP" sz="1600" dirty="0">
                <a:solidFill>
                  <a:srgbClr val="0000FF"/>
                </a:solidFill>
              </a:rPr>
              <a:t>hybrid clock tree-spine </a:t>
            </a:r>
            <a:r>
              <a:rPr lang="en-US" altLang="ja-JP" sz="1600" dirty="0"/>
              <a:t>and</a:t>
            </a:r>
            <a:r>
              <a:rPr lang="en-US" altLang="ja-JP" sz="1600" dirty="0">
                <a:solidFill>
                  <a:srgbClr val="0000FF"/>
                </a:solidFill>
              </a:rPr>
              <a:t> the automated design methodology</a:t>
            </a:r>
            <a:r>
              <a:rPr lang="en-US" altLang="ja-JP" sz="1600" dirty="0"/>
              <a:t> for “sardines” designs (low cost and low power complex LSIs).</a:t>
            </a:r>
          </a:p>
          <a:p>
            <a:pPr marL="0" indent="0">
              <a:buNone/>
            </a:pPr>
            <a:endParaRPr lang="en-US" altLang="ja-JP" sz="1600" dirty="0"/>
          </a:p>
          <a:p>
            <a:r>
              <a:rPr lang="en-US" altLang="ja-JP" sz="1600" dirty="0"/>
              <a:t>Comparing with a full CTS at “sardines” designs.</a:t>
            </a:r>
          </a:p>
          <a:p>
            <a:pPr lvl="1"/>
            <a:r>
              <a:rPr lang="en-US" altLang="ja-JP" sz="1600" dirty="0"/>
              <a:t>Custom cells and an in-house automated flow achieve </a:t>
            </a:r>
            <a:r>
              <a:rPr lang="en-US" altLang="ja-JP" sz="1600" b="1" dirty="0"/>
              <a:t>almost same productivity and engineer time.</a:t>
            </a:r>
          </a:p>
          <a:p>
            <a:pPr lvl="1"/>
            <a:r>
              <a:rPr lang="en-US" altLang="ja-JP" sz="1600" dirty="0"/>
              <a:t>37% capacitance reduction of clock wire in one domain due to optimized spine layout and ICG placement.</a:t>
            </a:r>
          </a:p>
          <a:p>
            <a:pPr lvl="1"/>
            <a:r>
              <a:rPr lang="en-US" altLang="ja-JP" sz="1600" b="1" dirty="0"/>
              <a:t>15-28% power reduction of all clock networks</a:t>
            </a:r>
            <a:r>
              <a:rPr lang="en-US" altLang="ja-JP" sz="1600" dirty="0"/>
              <a:t>, 10% reduction of clock latency from PLL and 50% hold TNS reduction enjoying the benefit of the spine based clock. </a:t>
            </a:r>
          </a:p>
          <a:p>
            <a:pPr marL="0" indent="0">
              <a:buNone/>
            </a:pPr>
            <a:endParaRPr lang="en-US" altLang="ja-JP" sz="1600" dirty="0"/>
          </a:p>
          <a:p>
            <a:r>
              <a:rPr lang="en-US" altLang="ja-JP" sz="1600" b="1" dirty="0"/>
              <a:t>These results were proven in Si</a:t>
            </a:r>
            <a:r>
              <a:rPr lang="en-US" altLang="ja-JP" sz="1600" dirty="0"/>
              <a:t>. A ratio of power reduction was almost same as we expected on EDA tool.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C373C30-6133-4B5F-8993-D4D5E4C5A8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5804379" y="1343083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B2E411DE-DDA2-485C-89DB-989CA0E851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6228649" y="1487850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D64CDA3A-3216-42AC-8325-E0AA7028D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6078901" y="1632617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9F7D1E83-40AC-4C34-9FBD-8556814047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5529857" y="1547676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81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2021" y="557291"/>
            <a:ext cx="8736013" cy="918820"/>
          </a:xfrm>
        </p:spPr>
        <p:txBody>
          <a:bodyPr/>
          <a:lstStyle/>
          <a:p>
            <a:r>
              <a:rPr lang="en-US" altLang="ja-JP" sz="1600" dirty="0"/>
              <a:t>Several</a:t>
            </a:r>
            <a:r>
              <a:rPr kumimoji="1" lang="en-US" altLang="ja-JP" sz="1600" dirty="0"/>
              <a:t> clock distribution concepts </a:t>
            </a:r>
            <a:r>
              <a:rPr lang="en-US" altLang="ja-JP" sz="1600" dirty="0"/>
              <a:t>have been</a:t>
            </a:r>
            <a:r>
              <a:rPr kumimoji="1" lang="en-US" altLang="ja-JP" sz="1600" dirty="0"/>
              <a:t> proposed.</a:t>
            </a:r>
          </a:p>
          <a:p>
            <a:r>
              <a:rPr lang="en-US" altLang="ja-JP" sz="1600" dirty="0"/>
              <a:t>C</a:t>
            </a:r>
            <a:r>
              <a:rPr kumimoji="1" lang="en-US" altLang="ja-JP" sz="1600" dirty="0"/>
              <a:t>ategorize them</a:t>
            </a:r>
            <a:r>
              <a:rPr lang="en-US" altLang="ja-JP" sz="1600" dirty="0"/>
              <a:t> from design points of view, as below.</a:t>
            </a:r>
            <a:endParaRPr kumimoji="1" lang="en-US" altLang="ja-JP" sz="1600" dirty="0"/>
          </a:p>
          <a:p>
            <a:endParaRPr kumimoji="1" lang="en-US" altLang="ja-JP" sz="1600" dirty="0"/>
          </a:p>
          <a:p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2076" y="3623740"/>
            <a:ext cx="4063943" cy="208989"/>
          </a:xfrm>
          <a:prstGeom prst="rect">
            <a:avLst/>
          </a:prstGeom>
          <a:solidFill>
            <a:schemeClr val="bg1"/>
          </a:solidFill>
          <a:ln w="12700">
            <a:solidFill>
              <a:srgbClr val="0033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21" tIns="45709" rIns="91421" bIns="45709" rtlCol="0" anchor="ctr" anchorCtr="1">
            <a:noAutofit/>
          </a:bodyPr>
          <a:lstStyle/>
          <a:p>
            <a:pPr algn="ctr"/>
            <a:r>
              <a:rPr lang="en-US" altLang="ja-JP" sz="12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Traditional Mesh(grid)/Fishbone(Spine) , Hybrid Clock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22728" y="1211080"/>
            <a:ext cx="2947188" cy="320427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3966" tIns="51984" rIns="103966" bIns="51984" rtlCol="0" anchor="ctr" anchorCtr="1">
            <a:spAutoFit/>
          </a:bodyPr>
          <a:lstStyle/>
          <a:p>
            <a:pPr algn="ctr"/>
            <a:r>
              <a:rPr lang="en-US" altLang="ja-JP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Tuna type</a:t>
            </a:r>
            <a:endParaRPr lang="ja-JP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07773" y="1211080"/>
            <a:ext cx="3100616" cy="320427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3966" tIns="51984" rIns="103966" bIns="51984" rtlCol="0" anchor="ctr" anchorCtr="1">
            <a:spAutoFit/>
          </a:bodyPr>
          <a:lstStyle/>
          <a:p>
            <a:pPr algn="ctr"/>
            <a:r>
              <a:rPr lang="en-US" altLang="ja-JP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Sardines</a:t>
            </a:r>
            <a:r>
              <a:rPr lang="ja-JP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</a:t>
            </a:r>
            <a:endParaRPr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967308" y="2465270"/>
            <a:ext cx="4304032" cy="320427"/>
          </a:xfrm>
          <a:prstGeom prst="rect">
            <a:avLst/>
          </a:prstGeom>
        </p:spPr>
        <p:txBody>
          <a:bodyPr wrap="none" lIns="103966" tIns="51984" rIns="103966" bIns="51984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Many clock domains ,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ICG structure is complex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878110" y="1521239"/>
            <a:ext cx="4002283" cy="320427"/>
          </a:xfrm>
          <a:prstGeom prst="rect">
            <a:avLst/>
          </a:prstGeom>
        </p:spPr>
        <p:txBody>
          <a:bodyPr wrap="none" lIns="103966" tIns="51984" rIns="103966" bIns="51984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Low power/cost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SoCs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, Mix-Signal ,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IoTs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・・・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72865" y="1540573"/>
            <a:ext cx="2767394" cy="320427"/>
          </a:xfrm>
          <a:prstGeom prst="rect">
            <a:avLst/>
          </a:prstGeom>
        </p:spPr>
        <p:txBody>
          <a:bodyPr wrap="none" lIns="103966" tIns="51984" rIns="103966" bIns="51984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MPU, 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NoC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, High Speed IF 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・・・</a:t>
            </a:r>
          </a:p>
        </p:txBody>
      </p:sp>
      <p:pic>
        <p:nvPicPr>
          <p:cNvPr id="14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874" y="1832067"/>
            <a:ext cx="1232460" cy="63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9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23" y="1807058"/>
            <a:ext cx="1232460" cy="62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2" name="正方形/長方形 351"/>
          <p:cNvSpPr/>
          <p:nvPr/>
        </p:nvSpPr>
        <p:spPr>
          <a:xfrm>
            <a:off x="277936" y="2442298"/>
            <a:ext cx="4118084" cy="320427"/>
          </a:xfrm>
          <a:prstGeom prst="rect">
            <a:avLst/>
          </a:prstGeom>
        </p:spPr>
        <p:txBody>
          <a:bodyPr wrap="none" lIns="103966" tIns="51984" rIns="103966" bIns="51984">
            <a:spAutoFit/>
          </a:bodyPr>
          <a:lstStyle/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A few clock domains, ICG structure is simple</a:t>
            </a:r>
          </a:p>
        </p:txBody>
      </p:sp>
      <p:sp>
        <p:nvSpPr>
          <p:cNvPr id="354" name="テキスト ボックス 353"/>
          <p:cNvSpPr txBox="1"/>
          <p:nvPr/>
        </p:nvSpPr>
        <p:spPr>
          <a:xfrm>
            <a:off x="5048588" y="3602902"/>
            <a:ext cx="3928967" cy="219165"/>
          </a:xfrm>
          <a:prstGeom prst="rect">
            <a:avLst/>
          </a:prstGeom>
          <a:solidFill>
            <a:schemeClr val="bg1"/>
          </a:solidFill>
          <a:ln w="12700">
            <a:solidFill>
              <a:srgbClr val="0033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21" tIns="45709" rIns="91421" bIns="45709" rtlCol="0" anchor="ctr" anchorCtr="1">
            <a:noAutofit/>
          </a:bodyPr>
          <a:lstStyle/>
          <a:p>
            <a:pPr algn="ctr"/>
            <a:r>
              <a:rPr lang="en-US" altLang="ja-JP" sz="14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CTS</a:t>
            </a:r>
          </a:p>
        </p:txBody>
      </p:sp>
      <p:sp>
        <p:nvSpPr>
          <p:cNvPr id="487" name="コンテンツ プレースホルダー 2"/>
          <p:cNvSpPr txBox="1">
            <a:spLocks/>
          </p:cNvSpPr>
          <p:nvPr/>
        </p:nvSpPr>
        <p:spPr bwMode="auto">
          <a:xfrm>
            <a:off x="236863" y="3933899"/>
            <a:ext cx="8907137" cy="9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altLang="ja-JP" sz="1600" dirty="0"/>
              <a:t>Conventional concepts for “tuna” designs is costly and unsuitable for “sardines” </a:t>
            </a:r>
          </a:p>
          <a:p>
            <a:pPr defTabSz="914400"/>
            <a:r>
              <a:rPr lang="en-US" altLang="ja-JP" sz="1600" dirty="0"/>
              <a:t>Most of our commercial chips are categorized into “sardines” designs. </a:t>
            </a:r>
          </a:p>
          <a:p>
            <a:pPr defTabSz="914400"/>
            <a:r>
              <a:rPr lang="en-US" altLang="ja-JP" sz="1600" dirty="0"/>
              <a:t>The quality of CTS is not enough.</a:t>
            </a:r>
          </a:p>
          <a:p>
            <a:pPr defTabSz="914400"/>
            <a:r>
              <a:rPr lang="en-US" altLang="ja-JP" sz="1600" b="1" dirty="0"/>
              <a:t>The new concept of lower power and less effort is required.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682" y="2748650"/>
            <a:ext cx="749868" cy="843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69" y="2772107"/>
            <a:ext cx="786722" cy="82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978" y="2733037"/>
            <a:ext cx="1601185" cy="82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61" name="グループ化 360"/>
          <p:cNvGrpSpPr/>
          <p:nvPr/>
        </p:nvGrpSpPr>
        <p:grpSpPr>
          <a:xfrm>
            <a:off x="6983936" y="2769903"/>
            <a:ext cx="814467" cy="691699"/>
            <a:chOff x="3253532" y="984796"/>
            <a:chExt cx="5184576" cy="5184576"/>
          </a:xfrm>
        </p:grpSpPr>
        <p:sp>
          <p:nvSpPr>
            <p:cNvPr id="362" name="正方形/長方形 361"/>
            <p:cNvSpPr/>
            <p:nvPr/>
          </p:nvSpPr>
          <p:spPr>
            <a:xfrm>
              <a:off x="3253532" y="984796"/>
              <a:ext cx="5184576" cy="518457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363" name="直線コネクタ 362"/>
            <p:cNvCxnSpPr>
              <a:endCxn id="453" idx="3"/>
            </p:cNvCxnSpPr>
            <p:nvPr/>
          </p:nvCxnSpPr>
          <p:spPr>
            <a:xfrm>
              <a:off x="3253532" y="3710434"/>
              <a:ext cx="216024" cy="1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4" name="カギ線コネクタ 363"/>
            <p:cNvCxnSpPr>
              <a:stCxn id="454" idx="0"/>
              <a:endCxn id="455" idx="3"/>
            </p:cNvCxnSpPr>
            <p:nvPr/>
          </p:nvCxnSpPr>
          <p:spPr>
            <a:xfrm flipH="1" flipV="1">
              <a:off x="4693692" y="3177315"/>
              <a:ext cx="896376" cy="533120"/>
            </a:xfrm>
            <a:prstGeom prst="bentConnector4">
              <a:avLst>
                <a:gd name="adj1" fmla="val -25503"/>
                <a:gd name="adj2" fmla="val 61644"/>
              </a:avLst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5" name="カギ線コネクタ 364"/>
            <p:cNvCxnSpPr>
              <a:endCxn id="456" idx="3"/>
            </p:cNvCxnSpPr>
            <p:nvPr/>
          </p:nvCxnSpPr>
          <p:spPr>
            <a:xfrm flipV="1">
              <a:off x="5811044" y="3177315"/>
              <a:ext cx="970880" cy="203266"/>
            </a:xfrm>
            <a:prstGeom prst="bentConnector2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6" name="カギ線コネクタ 365"/>
            <p:cNvCxnSpPr>
              <a:stCxn id="454" idx="0"/>
              <a:endCxn id="462" idx="3"/>
            </p:cNvCxnSpPr>
            <p:nvPr/>
          </p:nvCxnSpPr>
          <p:spPr>
            <a:xfrm flipH="1">
              <a:off x="4549676" y="3710435"/>
              <a:ext cx="1040392" cy="580126"/>
            </a:xfrm>
            <a:prstGeom prst="bentConnector4">
              <a:avLst>
                <a:gd name="adj1" fmla="val -21972"/>
                <a:gd name="adj2" fmla="val 60700"/>
              </a:avLst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7" name="カギ線コネクタ 366"/>
            <p:cNvCxnSpPr>
              <a:endCxn id="461" idx="3"/>
            </p:cNvCxnSpPr>
            <p:nvPr/>
          </p:nvCxnSpPr>
          <p:spPr>
            <a:xfrm>
              <a:off x="5827713" y="4059238"/>
              <a:ext cx="954211" cy="237926"/>
            </a:xfrm>
            <a:prstGeom prst="bentConnector2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8" name="カギ線コネクタ 367"/>
            <p:cNvCxnSpPr>
              <a:stCxn id="455" idx="0"/>
              <a:endCxn id="457" idx="3"/>
            </p:cNvCxnSpPr>
            <p:nvPr/>
          </p:nvCxnSpPr>
          <p:spPr>
            <a:xfrm rot="16200000" flipV="1">
              <a:off x="4153209" y="2388529"/>
              <a:ext cx="432895" cy="64807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69" name="カギ線コネクタ 368"/>
            <p:cNvCxnSpPr>
              <a:stCxn id="455" idx="0"/>
              <a:endCxn id="458" idx="3"/>
            </p:cNvCxnSpPr>
            <p:nvPr/>
          </p:nvCxnSpPr>
          <p:spPr>
            <a:xfrm rot="5400000" flipH="1" flipV="1">
              <a:off x="4765277" y="2424533"/>
              <a:ext cx="432895" cy="57606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0" name="カギ線コネクタ 369"/>
            <p:cNvCxnSpPr>
              <a:stCxn id="456" idx="0"/>
              <a:endCxn id="459" idx="3"/>
            </p:cNvCxnSpPr>
            <p:nvPr/>
          </p:nvCxnSpPr>
          <p:spPr>
            <a:xfrm rot="16200000" flipV="1">
              <a:off x="6330012" y="2477100"/>
              <a:ext cx="687801" cy="21602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1" name="カギ線コネクタ 370"/>
            <p:cNvCxnSpPr>
              <a:stCxn id="456" idx="0"/>
              <a:endCxn id="460" idx="3"/>
            </p:cNvCxnSpPr>
            <p:nvPr/>
          </p:nvCxnSpPr>
          <p:spPr>
            <a:xfrm rot="5400000" flipH="1" flipV="1">
              <a:off x="6942080" y="2081056"/>
              <a:ext cx="687801" cy="100811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2" name="カギ線コネクタ 371"/>
            <p:cNvCxnSpPr>
              <a:stCxn id="462" idx="0"/>
              <a:endCxn id="450" idx="3"/>
            </p:cNvCxnSpPr>
            <p:nvPr/>
          </p:nvCxnSpPr>
          <p:spPr>
            <a:xfrm rot="5400000">
              <a:off x="4022454" y="4418014"/>
              <a:ext cx="406372" cy="64807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3" name="カギ線コネクタ 372"/>
            <p:cNvCxnSpPr>
              <a:stCxn id="462" idx="0"/>
              <a:endCxn id="451" idx="3"/>
            </p:cNvCxnSpPr>
            <p:nvPr/>
          </p:nvCxnSpPr>
          <p:spPr>
            <a:xfrm rot="16200000" flipH="1">
              <a:off x="4634522" y="4454018"/>
              <a:ext cx="406372" cy="57606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4" name="カギ線コネクタ 373"/>
            <p:cNvCxnSpPr>
              <a:stCxn id="461" idx="0"/>
              <a:endCxn id="452" idx="3"/>
            </p:cNvCxnSpPr>
            <p:nvPr/>
          </p:nvCxnSpPr>
          <p:spPr>
            <a:xfrm rot="5400000">
              <a:off x="6474028" y="4637339"/>
              <a:ext cx="399769" cy="21602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5" name="カギ線コネクタ 374"/>
            <p:cNvCxnSpPr>
              <a:stCxn id="461" idx="0"/>
              <a:endCxn id="449" idx="3"/>
            </p:cNvCxnSpPr>
            <p:nvPr/>
          </p:nvCxnSpPr>
          <p:spPr>
            <a:xfrm rot="16200000" flipH="1">
              <a:off x="7086096" y="4241295"/>
              <a:ext cx="399769" cy="100811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76" name="直線コネクタ 375"/>
            <p:cNvCxnSpPr>
              <a:endCxn id="411" idx="5"/>
            </p:cNvCxnSpPr>
            <p:nvPr/>
          </p:nvCxnSpPr>
          <p:spPr>
            <a:xfrm flipH="1" flipV="1">
              <a:off x="3808505" y="1650659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線コネクタ 376"/>
            <p:cNvCxnSpPr>
              <a:endCxn id="412" idx="3"/>
            </p:cNvCxnSpPr>
            <p:nvPr/>
          </p:nvCxnSpPr>
          <p:spPr>
            <a:xfrm flipV="1">
              <a:off x="4045620" y="1938691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線コネクタ 377"/>
            <p:cNvCxnSpPr>
              <a:endCxn id="413" idx="7"/>
            </p:cNvCxnSpPr>
            <p:nvPr/>
          </p:nvCxnSpPr>
          <p:spPr>
            <a:xfrm flipH="1">
              <a:off x="3664489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線コネクタ 378"/>
            <p:cNvCxnSpPr>
              <a:endCxn id="414" idx="1"/>
            </p:cNvCxnSpPr>
            <p:nvPr/>
          </p:nvCxnSpPr>
          <p:spPr>
            <a:xfrm>
              <a:off x="4045620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線コネクタ 379"/>
            <p:cNvCxnSpPr>
              <a:stCxn id="457" idx="0"/>
            </p:cNvCxnSpPr>
            <p:nvPr/>
          </p:nvCxnSpPr>
          <p:spPr>
            <a:xfrm flipV="1">
              <a:off x="4045620" y="203179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線コネクタ 380"/>
            <p:cNvCxnSpPr>
              <a:endCxn id="415" idx="5"/>
            </p:cNvCxnSpPr>
            <p:nvPr/>
          </p:nvCxnSpPr>
          <p:spPr>
            <a:xfrm flipH="1" flipV="1">
              <a:off x="5032641" y="1251737"/>
              <a:ext cx="237115" cy="81317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線コネクタ 381"/>
            <p:cNvCxnSpPr>
              <a:endCxn id="416" idx="3"/>
            </p:cNvCxnSpPr>
            <p:nvPr/>
          </p:nvCxnSpPr>
          <p:spPr>
            <a:xfrm flipV="1">
              <a:off x="5269756" y="1611777"/>
              <a:ext cx="453139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線コネクタ 382"/>
            <p:cNvCxnSpPr>
              <a:endCxn id="417" idx="7"/>
            </p:cNvCxnSpPr>
            <p:nvPr/>
          </p:nvCxnSpPr>
          <p:spPr>
            <a:xfrm flipH="1">
              <a:off x="4888625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線コネクタ 383"/>
            <p:cNvCxnSpPr>
              <a:endCxn id="418" idx="1"/>
            </p:cNvCxnSpPr>
            <p:nvPr/>
          </p:nvCxnSpPr>
          <p:spPr>
            <a:xfrm>
              <a:off x="5269756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/>
            <p:nvPr/>
          </p:nvCxnSpPr>
          <p:spPr>
            <a:xfrm flipV="1">
              <a:off x="5269756" y="2031790"/>
              <a:ext cx="0" cy="216024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86" name="直線コネクタ 385"/>
            <p:cNvCxnSpPr>
              <a:endCxn id="419" idx="5"/>
            </p:cNvCxnSpPr>
            <p:nvPr/>
          </p:nvCxnSpPr>
          <p:spPr>
            <a:xfrm flipV="1">
              <a:off x="6565900" y="1395753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線コネクタ 386"/>
            <p:cNvCxnSpPr>
              <a:endCxn id="420" idx="3"/>
            </p:cNvCxnSpPr>
            <p:nvPr/>
          </p:nvCxnSpPr>
          <p:spPr>
            <a:xfrm flipH="1" flipV="1">
              <a:off x="6328785" y="1683785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線コネクタ 387"/>
            <p:cNvCxnSpPr>
              <a:endCxn id="421" idx="7"/>
            </p:cNvCxnSpPr>
            <p:nvPr/>
          </p:nvCxnSpPr>
          <p:spPr>
            <a:xfrm>
              <a:off x="6565900" y="1776884"/>
              <a:ext cx="525147" cy="23711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線コネクタ 388"/>
            <p:cNvCxnSpPr>
              <a:endCxn id="422" idx="1"/>
            </p:cNvCxnSpPr>
            <p:nvPr/>
          </p:nvCxnSpPr>
          <p:spPr>
            <a:xfrm flipH="1">
              <a:off x="6184769" y="1776884"/>
              <a:ext cx="381131" cy="95719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線コネクタ 389"/>
            <p:cNvCxnSpPr/>
            <p:nvPr/>
          </p:nvCxnSpPr>
          <p:spPr>
            <a:xfrm flipH="1" flipV="1">
              <a:off x="6565900" y="1776884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線コネクタ 390"/>
            <p:cNvCxnSpPr>
              <a:endCxn id="423" idx="5"/>
            </p:cNvCxnSpPr>
            <p:nvPr/>
          </p:nvCxnSpPr>
          <p:spPr>
            <a:xfrm flipH="1" flipV="1">
              <a:off x="7552921" y="1395753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線コネクタ 391"/>
            <p:cNvCxnSpPr>
              <a:endCxn id="424" idx="3"/>
            </p:cNvCxnSpPr>
            <p:nvPr/>
          </p:nvCxnSpPr>
          <p:spPr>
            <a:xfrm flipV="1">
              <a:off x="7790036" y="1683785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線コネクタ 392"/>
            <p:cNvCxnSpPr>
              <a:endCxn id="425" idx="7"/>
            </p:cNvCxnSpPr>
            <p:nvPr/>
          </p:nvCxnSpPr>
          <p:spPr>
            <a:xfrm flipH="1">
              <a:off x="7408905" y="1776884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線コネクタ 393"/>
            <p:cNvCxnSpPr>
              <a:endCxn id="426" idx="1"/>
            </p:cNvCxnSpPr>
            <p:nvPr/>
          </p:nvCxnSpPr>
          <p:spPr>
            <a:xfrm>
              <a:off x="7790036" y="1776884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線コネクタ 394"/>
            <p:cNvCxnSpPr/>
            <p:nvPr/>
          </p:nvCxnSpPr>
          <p:spPr>
            <a:xfrm flipV="1">
              <a:off x="7790036" y="1776884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線コネクタ 395"/>
            <p:cNvCxnSpPr>
              <a:endCxn id="427" idx="5"/>
            </p:cNvCxnSpPr>
            <p:nvPr/>
          </p:nvCxnSpPr>
          <p:spPr>
            <a:xfrm rot="10800000" flipH="1" flipV="1">
              <a:off x="7790036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線コネクタ 396"/>
            <p:cNvCxnSpPr>
              <a:endCxn id="428" idx="3"/>
            </p:cNvCxnSpPr>
            <p:nvPr/>
          </p:nvCxnSpPr>
          <p:spPr>
            <a:xfrm rot="10800000" flipV="1">
              <a:off x="7552921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線コネクタ 397"/>
            <p:cNvCxnSpPr>
              <a:endCxn id="429" idx="7"/>
            </p:cNvCxnSpPr>
            <p:nvPr/>
          </p:nvCxnSpPr>
          <p:spPr>
            <a:xfrm flipV="1">
              <a:off x="7790036" y="4276073"/>
              <a:ext cx="381131" cy="117321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線コネクタ 398"/>
            <p:cNvCxnSpPr>
              <a:endCxn id="430" idx="1"/>
            </p:cNvCxnSpPr>
            <p:nvPr/>
          </p:nvCxnSpPr>
          <p:spPr>
            <a:xfrm rot="10800000">
              <a:off x="7408905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線コネクタ 399"/>
            <p:cNvCxnSpPr/>
            <p:nvPr/>
          </p:nvCxnSpPr>
          <p:spPr>
            <a:xfrm rot="10800000" flipV="1">
              <a:off x="7790036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線コネクタ 400"/>
            <p:cNvCxnSpPr>
              <a:endCxn id="431" idx="5"/>
            </p:cNvCxnSpPr>
            <p:nvPr/>
          </p:nvCxnSpPr>
          <p:spPr>
            <a:xfrm rot="10800000" flipH="1" flipV="1">
              <a:off x="6565900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線コネクタ 401"/>
            <p:cNvCxnSpPr>
              <a:endCxn id="432" idx="3"/>
            </p:cNvCxnSpPr>
            <p:nvPr/>
          </p:nvCxnSpPr>
          <p:spPr>
            <a:xfrm rot="10800000" flipV="1">
              <a:off x="6328785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線コネクタ 402"/>
            <p:cNvCxnSpPr>
              <a:endCxn id="433" idx="7"/>
            </p:cNvCxnSpPr>
            <p:nvPr/>
          </p:nvCxnSpPr>
          <p:spPr>
            <a:xfrm rot="10800000" flipH="1">
              <a:off x="6565900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線コネクタ 403"/>
            <p:cNvCxnSpPr>
              <a:endCxn id="434" idx="1"/>
            </p:cNvCxnSpPr>
            <p:nvPr/>
          </p:nvCxnSpPr>
          <p:spPr>
            <a:xfrm rot="10800000">
              <a:off x="6184769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線コネクタ 404"/>
            <p:cNvCxnSpPr/>
            <p:nvPr/>
          </p:nvCxnSpPr>
          <p:spPr>
            <a:xfrm rot="10800000" flipV="1">
              <a:off x="6565900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線コネクタ 405"/>
            <p:cNvCxnSpPr>
              <a:endCxn id="435" idx="5"/>
            </p:cNvCxnSpPr>
            <p:nvPr/>
          </p:nvCxnSpPr>
          <p:spPr>
            <a:xfrm rot="10800000" flipV="1">
              <a:off x="4888625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線コネクタ 406"/>
            <p:cNvCxnSpPr>
              <a:endCxn id="436" idx="3"/>
            </p:cNvCxnSpPr>
            <p:nvPr/>
          </p:nvCxnSpPr>
          <p:spPr>
            <a:xfrm>
              <a:off x="5125740" y="5377284"/>
              <a:ext cx="59715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線コネクタ 407"/>
            <p:cNvCxnSpPr>
              <a:endCxn id="437" idx="7"/>
            </p:cNvCxnSpPr>
            <p:nvPr/>
          </p:nvCxnSpPr>
          <p:spPr>
            <a:xfrm rot="10800000">
              <a:off x="4744609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線コネクタ 408"/>
            <p:cNvCxnSpPr>
              <a:endCxn id="438" idx="1"/>
            </p:cNvCxnSpPr>
            <p:nvPr/>
          </p:nvCxnSpPr>
          <p:spPr>
            <a:xfrm flipV="1">
              <a:off x="5125740" y="4492097"/>
              <a:ext cx="453139" cy="885187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線コネクタ 409"/>
            <p:cNvCxnSpPr/>
            <p:nvPr/>
          </p:nvCxnSpPr>
          <p:spPr>
            <a:xfrm rot="10800000" flipH="1" flipV="1">
              <a:off x="5125740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1" name="円/楕円 410"/>
            <p:cNvSpPr/>
            <p:nvPr/>
          </p:nvSpPr>
          <p:spPr>
            <a:xfrm>
              <a:off x="3685580" y="152773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4261644" y="1815766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3541564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4405660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4909716" y="112881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6" name="円/楕円 415"/>
            <p:cNvSpPr/>
            <p:nvPr/>
          </p:nvSpPr>
          <p:spPr>
            <a:xfrm>
              <a:off x="5701804" y="148885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4765700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5629796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19" name="円/楕円 418"/>
            <p:cNvSpPr/>
            <p:nvPr/>
          </p:nvSpPr>
          <p:spPr>
            <a:xfrm flipH="1">
              <a:off x="6781924" y="127282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0" name="円/楕円 419"/>
            <p:cNvSpPr/>
            <p:nvPr/>
          </p:nvSpPr>
          <p:spPr>
            <a:xfrm flipH="1">
              <a:off x="6205860" y="156086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1" name="円/楕円 420"/>
            <p:cNvSpPr/>
            <p:nvPr/>
          </p:nvSpPr>
          <p:spPr>
            <a:xfrm flipH="1">
              <a:off x="7069956" y="199290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2" name="円/楕円 421"/>
            <p:cNvSpPr/>
            <p:nvPr/>
          </p:nvSpPr>
          <p:spPr>
            <a:xfrm flipH="1">
              <a:off x="6061844" y="271298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3" name="円/楕円 422"/>
            <p:cNvSpPr/>
            <p:nvPr/>
          </p:nvSpPr>
          <p:spPr>
            <a:xfrm>
              <a:off x="7429996" y="127282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8006060" y="156086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7285980" y="220893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8150076" y="220893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7" name="円/楕円 426"/>
            <p:cNvSpPr/>
            <p:nvPr/>
          </p:nvSpPr>
          <p:spPr>
            <a:xfrm rot="10800000">
              <a:off x="8006060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8" name="円/楕円 427"/>
            <p:cNvSpPr/>
            <p:nvPr/>
          </p:nvSpPr>
          <p:spPr>
            <a:xfrm rot="10800000">
              <a:off x="7429996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29" name="円/楕円 428"/>
            <p:cNvSpPr/>
            <p:nvPr/>
          </p:nvSpPr>
          <p:spPr>
            <a:xfrm rot="10800000">
              <a:off x="8150076" y="415314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0" name="円/楕円 429"/>
            <p:cNvSpPr/>
            <p:nvPr/>
          </p:nvSpPr>
          <p:spPr>
            <a:xfrm rot="10800000">
              <a:off x="7285980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1" name="円/楕円 430"/>
            <p:cNvSpPr/>
            <p:nvPr/>
          </p:nvSpPr>
          <p:spPr>
            <a:xfrm rot="10800000">
              <a:off x="678192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2" name="円/楕円 431"/>
            <p:cNvSpPr/>
            <p:nvPr/>
          </p:nvSpPr>
          <p:spPr>
            <a:xfrm rot="10800000">
              <a:off x="6205860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3" name="円/楕円 432"/>
            <p:cNvSpPr/>
            <p:nvPr/>
          </p:nvSpPr>
          <p:spPr>
            <a:xfrm rot="10800000">
              <a:off x="6925940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4" name="円/楕円 433"/>
            <p:cNvSpPr/>
            <p:nvPr/>
          </p:nvSpPr>
          <p:spPr>
            <a:xfrm rot="10800000">
              <a:off x="606184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5" name="円/楕円 434"/>
            <p:cNvSpPr/>
            <p:nvPr/>
          </p:nvSpPr>
          <p:spPr>
            <a:xfrm rot="10800000" flipH="1">
              <a:off x="4765700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6" name="円/楕円 435"/>
            <p:cNvSpPr/>
            <p:nvPr/>
          </p:nvSpPr>
          <p:spPr>
            <a:xfrm rot="10800000" flipH="1">
              <a:off x="570180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7" name="円/楕円 436"/>
            <p:cNvSpPr/>
            <p:nvPr/>
          </p:nvSpPr>
          <p:spPr>
            <a:xfrm rot="10800000" flipH="1">
              <a:off x="462168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8" name="円/楕円 437"/>
            <p:cNvSpPr/>
            <p:nvPr/>
          </p:nvSpPr>
          <p:spPr>
            <a:xfrm rot="10800000" flipH="1">
              <a:off x="5557788" y="436917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39" name="円/楕円 438"/>
            <p:cNvSpPr/>
            <p:nvPr/>
          </p:nvSpPr>
          <p:spPr>
            <a:xfrm rot="10800000" flipH="1">
              <a:off x="354156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0" name="円/楕円 439"/>
            <p:cNvSpPr/>
            <p:nvPr/>
          </p:nvSpPr>
          <p:spPr>
            <a:xfrm rot="10800000" flipH="1">
              <a:off x="4117628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1" name="円/楕円 440"/>
            <p:cNvSpPr/>
            <p:nvPr/>
          </p:nvSpPr>
          <p:spPr>
            <a:xfrm rot="10800000" flipH="1">
              <a:off x="3397548" y="436917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42" name="円/楕円 441"/>
            <p:cNvSpPr/>
            <p:nvPr/>
          </p:nvSpPr>
          <p:spPr>
            <a:xfrm rot="10800000" flipH="1">
              <a:off x="426164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443" name="直線コネクタ 442"/>
            <p:cNvCxnSpPr>
              <a:endCxn id="439" idx="5"/>
            </p:cNvCxnSpPr>
            <p:nvPr/>
          </p:nvCxnSpPr>
          <p:spPr>
            <a:xfrm rot="10800000" flipV="1">
              <a:off x="3664489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線コネクタ 443"/>
            <p:cNvCxnSpPr>
              <a:endCxn id="440" idx="3"/>
            </p:cNvCxnSpPr>
            <p:nvPr/>
          </p:nvCxnSpPr>
          <p:spPr>
            <a:xfrm rot="10800000" flipH="1" flipV="1">
              <a:off x="3901604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コネクタ 444"/>
            <p:cNvCxnSpPr>
              <a:endCxn id="441" idx="7"/>
            </p:cNvCxnSpPr>
            <p:nvPr/>
          </p:nvCxnSpPr>
          <p:spPr>
            <a:xfrm flipH="1" flipV="1">
              <a:off x="3520473" y="4492097"/>
              <a:ext cx="381131" cy="95719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コネクタ 445"/>
            <p:cNvCxnSpPr>
              <a:endCxn id="442" idx="1"/>
            </p:cNvCxnSpPr>
            <p:nvPr/>
          </p:nvCxnSpPr>
          <p:spPr>
            <a:xfrm rot="10800000" flipH="1">
              <a:off x="3901604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線コネクタ 446"/>
            <p:cNvCxnSpPr/>
            <p:nvPr/>
          </p:nvCxnSpPr>
          <p:spPr>
            <a:xfrm rot="10800000" flipH="1" flipV="1">
              <a:off x="3901604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線コネクタ 447"/>
            <p:cNvCxnSpPr>
              <a:stCxn id="453" idx="0"/>
              <a:endCxn id="454" idx="3"/>
            </p:cNvCxnSpPr>
            <p:nvPr/>
          </p:nvCxnSpPr>
          <p:spPr>
            <a:xfrm>
              <a:off x="3717859" y="3710435"/>
              <a:ext cx="1623906" cy="0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49" name="二等辺三角形 448"/>
            <p:cNvSpPr/>
            <p:nvPr/>
          </p:nvSpPr>
          <p:spPr>
            <a:xfrm flipV="1">
              <a:off x="7646020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3757588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1" name="二等辺三角形 450"/>
            <p:cNvSpPr/>
            <p:nvPr/>
          </p:nvSpPr>
          <p:spPr>
            <a:xfrm flipV="1">
              <a:off x="4981724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2" name="二等辺三角形 451"/>
            <p:cNvSpPr/>
            <p:nvPr/>
          </p:nvSpPr>
          <p:spPr>
            <a:xfrm flipV="1">
              <a:off x="6421884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3" name="二等辺三角形 452"/>
            <p:cNvSpPr/>
            <p:nvPr/>
          </p:nvSpPr>
          <p:spPr>
            <a:xfrm rot="5400000">
              <a:off x="3449691" y="3586283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4" name="二等辺三角形 453"/>
            <p:cNvSpPr/>
            <p:nvPr/>
          </p:nvSpPr>
          <p:spPr>
            <a:xfrm rot="5400000">
              <a:off x="5321900" y="3586283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5" name="二等辺三角形 454"/>
            <p:cNvSpPr/>
            <p:nvPr/>
          </p:nvSpPr>
          <p:spPr>
            <a:xfrm>
              <a:off x="4549676" y="2929012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6" name="二等辺三角形 455"/>
            <p:cNvSpPr/>
            <p:nvPr/>
          </p:nvSpPr>
          <p:spPr>
            <a:xfrm>
              <a:off x="6637908" y="2929012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7" name="二等辺三角形 456"/>
            <p:cNvSpPr/>
            <p:nvPr/>
          </p:nvSpPr>
          <p:spPr>
            <a:xfrm>
              <a:off x="3901604" y="224781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8" name="二等辺三角形 457"/>
            <p:cNvSpPr/>
            <p:nvPr/>
          </p:nvSpPr>
          <p:spPr>
            <a:xfrm>
              <a:off x="5125740" y="224781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59" name="二等辺三角形 458"/>
            <p:cNvSpPr/>
            <p:nvPr/>
          </p:nvSpPr>
          <p:spPr>
            <a:xfrm>
              <a:off x="6421884" y="1992908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60" name="二等辺三角形 459"/>
            <p:cNvSpPr/>
            <p:nvPr/>
          </p:nvSpPr>
          <p:spPr>
            <a:xfrm>
              <a:off x="7646020" y="1992908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61" name="二等辺三角形 460"/>
            <p:cNvSpPr/>
            <p:nvPr/>
          </p:nvSpPr>
          <p:spPr>
            <a:xfrm flipV="1">
              <a:off x="6637908" y="429716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62" name="二等辺三角形 461"/>
            <p:cNvSpPr/>
            <p:nvPr/>
          </p:nvSpPr>
          <p:spPr>
            <a:xfrm flipV="1">
              <a:off x="4405660" y="4290561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463" name="グループ化 462"/>
          <p:cNvGrpSpPr/>
          <p:nvPr/>
        </p:nvGrpSpPr>
        <p:grpSpPr>
          <a:xfrm>
            <a:off x="5621123" y="2720586"/>
            <a:ext cx="852536" cy="737899"/>
            <a:chOff x="771743" y="1758557"/>
            <a:chExt cx="2542958" cy="2334970"/>
          </a:xfrm>
        </p:grpSpPr>
        <p:grpSp>
          <p:nvGrpSpPr>
            <p:cNvPr id="464" name="グループ化 463"/>
            <p:cNvGrpSpPr/>
            <p:nvPr/>
          </p:nvGrpSpPr>
          <p:grpSpPr>
            <a:xfrm>
              <a:off x="812801" y="1758557"/>
              <a:ext cx="2501900" cy="2334970"/>
              <a:chOff x="2630495" y="1333507"/>
              <a:chExt cx="4465668" cy="4038577"/>
            </a:xfrm>
          </p:grpSpPr>
          <p:sp>
            <p:nvSpPr>
              <p:cNvPr id="480" name="二等辺三角形 479"/>
              <p:cNvSpPr/>
              <p:nvPr/>
            </p:nvSpPr>
            <p:spPr>
              <a:xfrm rot="10800000">
                <a:off x="4596065" y="1828807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1" name="二等辺三角形 480"/>
              <p:cNvSpPr/>
              <p:nvPr/>
            </p:nvSpPr>
            <p:spPr>
              <a:xfrm rot="10800000">
                <a:off x="4026158" y="2743208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2" name="二等辺三角形 481"/>
              <p:cNvSpPr/>
              <p:nvPr/>
            </p:nvSpPr>
            <p:spPr>
              <a:xfrm rot="10800000">
                <a:off x="5286929" y="2743209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3" name="二等辺三角形 482"/>
              <p:cNvSpPr/>
              <p:nvPr/>
            </p:nvSpPr>
            <p:spPr>
              <a:xfrm rot="10800000">
                <a:off x="3186365" y="3314707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4" name="二等辺三角形 483"/>
              <p:cNvSpPr/>
              <p:nvPr/>
            </p:nvSpPr>
            <p:spPr>
              <a:xfrm rot="10800000">
                <a:off x="4027753" y="3314709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5" name="二等辺三角形 484"/>
              <p:cNvSpPr/>
              <p:nvPr/>
            </p:nvSpPr>
            <p:spPr>
              <a:xfrm rot="10800000">
                <a:off x="5283458" y="3314709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86" name="二等辺三角形 485"/>
              <p:cNvSpPr/>
              <p:nvPr/>
            </p:nvSpPr>
            <p:spPr>
              <a:xfrm rot="10800000">
                <a:off x="6124846" y="3314711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488" name="カギ線コネクタ 487"/>
              <p:cNvCxnSpPr>
                <a:stCxn id="541" idx="0"/>
                <a:endCxn id="481" idx="3"/>
              </p:cNvCxnSpPr>
              <p:nvPr/>
            </p:nvCxnSpPr>
            <p:spPr>
              <a:xfrm rot="5400000">
                <a:off x="4400012" y="2369355"/>
                <a:ext cx="165100" cy="582607"/>
              </a:xfrm>
              <a:prstGeom prst="bent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90" name="カギ線コネクタ 489"/>
              <p:cNvCxnSpPr>
                <a:stCxn id="481" idx="0"/>
                <a:endCxn id="483" idx="3"/>
              </p:cNvCxnSpPr>
              <p:nvPr/>
            </p:nvCxnSpPr>
            <p:spPr>
              <a:xfrm rot="5400000">
                <a:off x="3631663" y="2755111"/>
                <a:ext cx="279399" cy="839793"/>
              </a:xfrm>
              <a:prstGeom prst="bentConnector3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91" name="カギ線コネクタ 490"/>
              <p:cNvCxnSpPr>
                <a:stCxn id="481" idx="0"/>
                <a:endCxn id="484" idx="3"/>
              </p:cNvCxnSpPr>
              <p:nvPr/>
            </p:nvCxnSpPr>
            <p:spPr>
              <a:xfrm rot="16200000" flipH="1">
                <a:off x="4052355" y="3174210"/>
                <a:ext cx="279401" cy="1595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92" name="カギ線コネクタ 491"/>
              <p:cNvCxnSpPr>
                <a:stCxn id="482" idx="0"/>
                <a:endCxn id="485" idx="3"/>
              </p:cNvCxnSpPr>
              <p:nvPr/>
            </p:nvCxnSpPr>
            <p:spPr>
              <a:xfrm rot="5400000">
                <a:off x="5310594" y="3173274"/>
                <a:ext cx="279400" cy="3471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93" name="カギ線コネクタ 492"/>
              <p:cNvCxnSpPr>
                <a:stCxn id="482" idx="0"/>
                <a:endCxn id="486" idx="3"/>
              </p:cNvCxnSpPr>
              <p:nvPr/>
            </p:nvCxnSpPr>
            <p:spPr>
              <a:xfrm rot="16200000" flipH="1">
                <a:off x="5731286" y="2756051"/>
                <a:ext cx="279402" cy="837917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494" name="二等辺三角形 493"/>
              <p:cNvSpPr/>
              <p:nvPr/>
            </p:nvSpPr>
            <p:spPr>
              <a:xfrm rot="10800000">
                <a:off x="4599252" y="1333507"/>
                <a:ext cx="330200" cy="2921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495" name="直線コネクタ 494"/>
              <p:cNvCxnSpPr>
                <a:stCxn id="494" idx="0"/>
                <a:endCxn id="480" idx="3"/>
              </p:cNvCxnSpPr>
              <p:nvPr/>
            </p:nvCxnSpPr>
            <p:spPr>
              <a:xfrm flipH="1">
                <a:off x="4761165" y="1625607"/>
                <a:ext cx="3187" cy="20320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496" name="二等辺三角形 495"/>
              <p:cNvSpPr/>
              <p:nvPr/>
            </p:nvSpPr>
            <p:spPr>
              <a:xfrm rot="10800000">
                <a:off x="3559187" y="4013206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97" name="二等辺三角形 496"/>
              <p:cNvSpPr/>
              <p:nvPr/>
            </p:nvSpPr>
            <p:spPr>
              <a:xfrm rot="10800000">
                <a:off x="4613289" y="4013206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98" name="二等辺三角形 497"/>
              <p:cNvSpPr/>
              <p:nvPr/>
            </p:nvSpPr>
            <p:spPr>
              <a:xfrm rot="10800000">
                <a:off x="5667391" y="4013206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99" name="二等辺三角形 498"/>
              <p:cNvSpPr/>
              <p:nvPr/>
            </p:nvSpPr>
            <p:spPr>
              <a:xfrm rot="10800000">
                <a:off x="6721493" y="4013206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grpSp>
            <p:nvGrpSpPr>
              <p:cNvPr id="500" name="グループ化 499"/>
              <p:cNvGrpSpPr/>
              <p:nvPr/>
            </p:nvGrpSpPr>
            <p:grpSpPr>
              <a:xfrm>
                <a:off x="3549648" y="4711700"/>
                <a:ext cx="222251" cy="406400"/>
                <a:chOff x="2655893" y="5118100"/>
                <a:chExt cx="330201" cy="609600"/>
              </a:xfrm>
            </p:grpSpPr>
            <p:sp>
              <p:nvSpPr>
                <p:cNvPr id="605" name="正方形/長方形 60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606" name="二等辺三角形 60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1" name="グループ化 500"/>
              <p:cNvGrpSpPr/>
              <p:nvPr/>
            </p:nvGrpSpPr>
            <p:grpSpPr>
              <a:xfrm>
                <a:off x="3651248" y="4813300"/>
                <a:ext cx="222251" cy="406400"/>
                <a:chOff x="2655893" y="5118100"/>
                <a:chExt cx="330201" cy="609600"/>
              </a:xfrm>
            </p:grpSpPr>
            <p:sp>
              <p:nvSpPr>
                <p:cNvPr id="603" name="正方形/長方形 60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604" name="二等辺三角形 60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2" name="グループ化 501"/>
              <p:cNvGrpSpPr/>
              <p:nvPr/>
            </p:nvGrpSpPr>
            <p:grpSpPr>
              <a:xfrm>
                <a:off x="3752848" y="4914900"/>
                <a:ext cx="222251" cy="406400"/>
                <a:chOff x="2655893" y="5118100"/>
                <a:chExt cx="330201" cy="609600"/>
              </a:xfrm>
            </p:grpSpPr>
            <p:sp>
              <p:nvSpPr>
                <p:cNvPr id="601" name="正方形/長方形 600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602" name="二等辺三角形 601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3" name="グループ化 502"/>
              <p:cNvGrpSpPr/>
              <p:nvPr/>
            </p:nvGrpSpPr>
            <p:grpSpPr>
              <a:xfrm>
                <a:off x="4530736" y="47286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99" name="正方形/長方形 598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600" name="二等辺三角形 599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4" name="グループ化 503"/>
              <p:cNvGrpSpPr/>
              <p:nvPr/>
            </p:nvGrpSpPr>
            <p:grpSpPr>
              <a:xfrm>
                <a:off x="4632336" y="48302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97" name="正方形/長方形 596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98" name="二等辺三角形 597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4733936" y="49318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95" name="正方形/長方形 59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96" name="二等辺三角形 59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>
                <a:off x="5638824" y="4745556"/>
                <a:ext cx="222251" cy="406400"/>
                <a:chOff x="2655893" y="5118100"/>
                <a:chExt cx="330201" cy="609600"/>
              </a:xfrm>
            </p:grpSpPr>
            <p:sp>
              <p:nvSpPr>
                <p:cNvPr id="593" name="正方形/長方形 59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94" name="二等辺三角形 59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7" name="グループ化 506"/>
              <p:cNvGrpSpPr/>
              <p:nvPr/>
            </p:nvGrpSpPr>
            <p:grpSpPr>
              <a:xfrm>
                <a:off x="5740424" y="4847156"/>
                <a:ext cx="222251" cy="406400"/>
                <a:chOff x="2655893" y="5118100"/>
                <a:chExt cx="330201" cy="609600"/>
              </a:xfrm>
            </p:grpSpPr>
            <p:sp>
              <p:nvSpPr>
                <p:cNvPr id="591" name="正方形/長方形 590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92" name="二等辺三角形 591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>
                <a:off x="5842024" y="4948756"/>
                <a:ext cx="222251" cy="406400"/>
                <a:chOff x="2655893" y="5118100"/>
                <a:chExt cx="330201" cy="609600"/>
              </a:xfrm>
            </p:grpSpPr>
            <p:sp>
              <p:nvSpPr>
                <p:cNvPr id="589" name="正方形/長方形 588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90" name="二等辺三角形 589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09" name="グループ化 508"/>
              <p:cNvGrpSpPr/>
              <p:nvPr/>
            </p:nvGrpSpPr>
            <p:grpSpPr>
              <a:xfrm>
                <a:off x="6670712" y="4762484"/>
                <a:ext cx="222251" cy="406400"/>
                <a:chOff x="2655893" y="5118100"/>
                <a:chExt cx="330201" cy="609600"/>
              </a:xfrm>
            </p:grpSpPr>
            <p:sp>
              <p:nvSpPr>
                <p:cNvPr id="587" name="正方形/長方形 586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88" name="二等辺三角形 587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10" name="グループ化 509"/>
              <p:cNvGrpSpPr/>
              <p:nvPr/>
            </p:nvGrpSpPr>
            <p:grpSpPr>
              <a:xfrm>
                <a:off x="6772312" y="4864084"/>
                <a:ext cx="222251" cy="406400"/>
                <a:chOff x="2655893" y="5118100"/>
                <a:chExt cx="330201" cy="609600"/>
              </a:xfrm>
            </p:grpSpPr>
            <p:sp>
              <p:nvSpPr>
                <p:cNvPr id="585" name="正方形/長方形 58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86" name="二等辺三角形 58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11" name="グループ化 510"/>
              <p:cNvGrpSpPr/>
              <p:nvPr/>
            </p:nvGrpSpPr>
            <p:grpSpPr>
              <a:xfrm>
                <a:off x="6873912" y="4965684"/>
                <a:ext cx="222251" cy="406400"/>
                <a:chOff x="2655893" y="5118100"/>
                <a:chExt cx="330201" cy="609600"/>
              </a:xfrm>
            </p:grpSpPr>
            <p:sp>
              <p:nvSpPr>
                <p:cNvPr id="583" name="正方形/長方形 58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84" name="二等辺三角形 58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cxnSp>
            <p:nvCxnSpPr>
              <p:cNvPr id="512" name="直線コネクタ 511"/>
              <p:cNvCxnSpPr/>
              <p:nvPr/>
            </p:nvCxnSpPr>
            <p:spPr>
              <a:xfrm>
                <a:off x="3723906" y="4301056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13" name="直線コネクタ 512"/>
              <p:cNvCxnSpPr/>
              <p:nvPr/>
            </p:nvCxnSpPr>
            <p:spPr>
              <a:xfrm>
                <a:off x="4771300" y="4292584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14" name="直線コネクタ 513"/>
              <p:cNvCxnSpPr/>
              <p:nvPr/>
            </p:nvCxnSpPr>
            <p:spPr>
              <a:xfrm>
                <a:off x="5831394" y="4284112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15" name="直線コネクタ 514"/>
              <p:cNvCxnSpPr/>
              <p:nvPr/>
            </p:nvCxnSpPr>
            <p:spPr>
              <a:xfrm>
                <a:off x="6891488" y="4275640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516" name="グループ化 515"/>
              <p:cNvGrpSpPr/>
              <p:nvPr/>
            </p:nvGrpSpPr>
            <p:grpSpPr>
              <a:xfrm>
                <a:off x="2630495" y="4711700"/>
                <a:ext cx="222251" cy="406400"/>
                <a:chOff x="2655893" y="5118100"/>
                <a:chExt cx="330201" cy="609600"/>
              </a:xfrm>
            </p:grpSpPr>
            <p:sp>
              <p:nvSpPr>
                <p:cNvPr id="581" name="正方形/長方形 580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82" name="二等辺三角形 581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17" name="グループ化 516"/>
              <p:cNvGrpSpPr/>
              <p:nvPr/>
            </p:nvGrpSpPr>
            <p:grpSpPr>
              <a:xfrm>
                <a:off x="2732095" y="4800600"/>
                <a:ext cx="222251" cy="406400"/>
                <a:chOff x="2655893" y="5118100"/>
                <a:chExt cx="330201" cy="609600"/>
              </a:xfrm>
            </p:grpSpPr>
            <p:sp>
              <p:nvSpPr>
                <p:cNvPr id="579" name="正方形/長方形 578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80" name="二等辺三角形 579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>
                <a:off x="2833695" y="4914900"/>
                <a:ext cx="222251" cy="406400"/>
                <a:chOff x="2655893" y="5118100"/>
                <a:chExt cx="330201" cy="609600"/>
              </a:xfrm>
            </p:grpSpPr>
            <p:sp>
              <p:nvSpPr>
                <p:cNvPr id="577" name="正方形/長方形 576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78" name="二等辺三角形 577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sp>
            <p:nvSpPr>
              <p:cNvPr id="519" name="二等辺三角形 518"/>
              <p:cNvSpPr/>
              <p:nvPr/>
            </p:nvSpPr>
            <p:spPr>
              <a:xfrm rot="10800000">
                <a:off x="2633667" y="4000484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20" name="直線コネクタ 519"/>
              <p:cNvCxnSpPr/>
              <p:nvPr/>
            </p:nvCxnSpPr>
            <p:spPr>
              <a:xfrm>
                <a:off x="2808293" y="4301056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521" name="グループ化 520"/>
              <p:cNvGrpSpPr/>
              <p:nvPr/>
            </p:nvGrpSpPr>
            <p:grpSpPr>
              <a:xfrm>
                <a:off x="3098799" y="47286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75" name="正方形/長方形 57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76" name="二等辺三角形 57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3200399" y="48175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73" name="正方形/長方形 57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74" name="二等辺三角形 57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>
                <a:off x="3301999" y="49318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71" name="正方形/長方形 570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72" name="二等辺三角形 571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sp>
            <p:nvSpPr>
              <p:cNvPr id="524" name="二等辺三角形 523"/>
              <p:cNvSpPr/>
              <p:nvPr/>
            </p:nvSpPr>
            <p:spPr>
              <a:xfrm rot="10800000">
                <a:off x="3101971" y="4017412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25" name="直線コネクタ 524"/>
              <p:cNvCxnSpPr/>
              <p:nvPr/>
            </p:nvCxnSpPr>
            <p:spPr>
              <a:xfrm>
                <a:off x="3276597" y="4317984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526" name="グループ化 525"/>
              <p:cNvGrpSpPr/>
              <p:nvPr/>
            </p:nvGrpSpPr>
            <p:grpSpPr>
              <a:xfrm>
                <a:off x="4065592" y="47286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69" name="正方形/長方形 568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70" name="二等辺三角形 569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4167192" y="48175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67" name="正方形/長方形 566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68" name="二等辺三角形 567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4268792" y="49318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65" name="正方形/長方形 56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66" name="二等辺三角形 56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sp>
            <p:nvSpPr>
              <p:cNvPr id="529" name="二等辺三角形 528"/>
              <p:cNvSpPr/>
              <p:nvPr/>
            </p:nvSpPr>
            <p:spPr>
              <a:xfrm rot="10800000">
                <a:off x="4068764" y="4017412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30" name="直線コネクタ 529"/>
              <p:cNvCxnSpPr/>
              <p:nvPr/>
            </p:nvCxnSpPr>
            <p:spPr>
              <a:xfrm>
                <a:off x="4243390" y="4317984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531" name="グループ化 530"/>
              <p:cNvGrpSpPr/>
              <p:nvPr/>
            </p:nvGrpSpPr>
            <p:grpSpPr>
              <a:xfrm>
                <a:off x="5169654" y="47286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63" name="正方形/長方形 56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64" name="二等辺三角形 56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32" name="グループ化 531"/>
              <p:cNvGrpSpPr/>
              <p:nvPr/>
            </p:nvGrpSpPr>
            <p:grpSpPr>
              <a:xfrm>
                <a:off x="5271254" y="48175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61" name="正方形/長方形 560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62" name="二等辺三角形 561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33" name="グループ化 532"/>
              <p:cNvGrpSpPr/>
              <p:nvPr/>
            </p:nvGrpSpPr>
            <p:grpSpPr>
              <a:xfrm>
                <a:off x="5372854" y="49318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59" name="正方形/長方形 558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60" name="二等辺三角形 559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sp>
            <p:nvSpPr>
              <p:cNvPr id="534" name="二等辺三角形 533"/>
              <p:cNvSpPr/>
              <p:nvPr/>
            </p:nvSpPr>
            <p:spPr>
              <a:xfrm rot="10800000">
                <a:off x="5172826" y="4017412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35" name="直線コネクタ 534"/>
              <p:cNvCxnSpPr/>
              <p:nvPr/>
            </p:nvCxnSpPr>
            <p:spPr>
              <a:xfrm>
                <a:off x="5347452" y="4317984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grpSp>
            <p:nvGrpSpPr>
              <p:cNvPr id="536" name="グループ化 535"/>
              <p:cNvGrpSpPr/>
              <p:nvPr/>
            </p:nvGrpSpPr>
            <p:grpSpPr>
              <a:xfrm>
                <a:off x="6185298" y="47286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57" name="正方形/長方形 556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58" name="二等辺三角形 557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37" name="グループ化 536"/>
              <p:cNvGrpSpPr/>
              <p:nvPr/>
            </p:nvGrpSpPr>
            <p:grpSpPr>
              <a:xfrm>
                <a:off x="6286898" y="48175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55" name="正方形/長方形 554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56" name="二等辺三角形 555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grpSp>
            <p:nvGrpSpPr>
              <p:cNvPr id="538" name="グループ化 537"/>
              <p:cNvGrpSpPr/>
              <p:nvPr/>
            </p:nvGrpSpPr>
            <p:grpSpPr>
              <a:xfrm>
                <a:off x="6388498" y="4931828"/>
                <a:ext cx="222251" cy="406400"/>
                <a:chOff x="2655893" y="5118100"/>
                <a:chExt cx="330201" cy="609600"/>
              </a:xfrm>
            </p:grpSpPr>
            <p:sp>
              <p:nvSpPr>
                <p:cNvPr id="553" name="正方形/長方形 552"/>
                <p:cNvSpPr/>
                <p:nvPr/>
              </p:nvSpPr>
              <p:spPr>
                <a:xfrm>
                  <a:off x="2655893" y="5118100"/>
                  <a:ext cx="330201" cy="609600"/>
                </a:xfrm>
                <a:prstGeom prst="rect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554" name="二等辺三角形 553"/>
                <p:cNvSpPr/>
                <p:nvPr/>
              </p:nvSpPr>
              <p:spPr>
                <a:xfrm rot="10800000">
                  <a:off x="2763844" y="5118100"/>
                  <a:ext cx="114300" cy="177792"/>
                </a:xfrm>
                <a:prstGeom prst="triangle">
                  <a:avLst/>
                </a:prstGeom>
                <a:gradFill rotWithShape="1">
                  <a:gsLst>
                    <a:gs pos="0">
                      <a:sysClr val="windowText" lastClr="000000">
                        <a:tint val="50000"/>
                        <a:satMod val="300000"/>
                      </a:sysClr>
                    </a:gs>
                    <a:gs pos="35000">
                      <a:sysClr val="windowText" lastClr="000000">
                        <a:tint val="37000"/>
                        <a:satMod val="300000"/>
                      </a:sysClr>
                    </a:gs>
                    <a:gs pos="100000">
                      <a:sysClr val="windowText" lastClr="000000">
                        <a:tint val="15000"/>
                        <a:satMod val="350000"/>
                      </a:sysClr>
                    </a:gs>
                  </a:gsLst>
                  <a:lin ang="16200000" scaled="1"/>
                </a:gradFill>
                <a:ln w="6350" cap="flat" cmpd="sng" algn="ctr">
                  <a:solidFill>
                    <a:sysClr val="windowText" lastClr="000000">
                      <a:shade val="95000"/>
                      <a:satMod val="105000"/>
                    </a:sys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</p:grpSp>
          <p:sp>
            <p:nvSpPr>
              <p:cNvPr id="539" name="二等辺三角形 538"/>
              <p:cNvSpPr/>
              <p:nvPr/>
            </p:nvSpPr>
            <p:spPr>
              <a:xfrm rot="10800000">
                <a:off x="6188470" y="4017412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40" name="直線コネクタ 539"/>
              <p:cNvCxnSpPr/>
              <p:nvPr/>
            </p:nvCxnSpPr>
            <p:spPr>
              <a:xfrm>
                <a:off x="6363096" y="4317984"/>
                <a:ext cx="0" cy="32174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541" name="二等辺三角形 540"/>
              <p:cNvSpPr/>
              <p:nvPr/>
            </p:nvSpPr>
            <p:spPr>
              <a:xfrm rot="10800000">
                <a:off x="4608765" y="2286008"/>
                <a:ext cx="330200" cy="292100"/>
              </a:xfrm>
              <a:prstGeom prst="triangle">
                <a:avLst/>
              </a:prstGeom>
              <a:gradFill rotWithShape="1">
                <a:gsLst>
                  <a:gs pos="0">
                    <a:sysClr val="windowText" lastClr="000000">
                      <a:tint val="50000"/>
                      <a:satMod val="300000"/>
                    </a:sysClr>
                  </a:gs>
                  <a:gs pos="35000">
                    <a:sysClr val="windowText" lastClr="000000">
                      <a:tint val="37000"/>
                      <a:satMod val="300000"/>
                    </a:sysClr>
                  </a:gs>
                  <a:gs pos="100000">
                    <a:sysClr val="windowText" lastClr="000000">
                      <a:tint val="15000"/>
                      <a:satMod val="350000"/>
                    </a:sysClr>
                  </a:gs>
                </a:gsLst>
                <a:lin ang="16200000" scaled="1"/>
              </a:gradFill>
              <a:ln w="6350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cxnSp>
            <p:nvCxnSpPr>
              <p:cNvPr id="542" name="カギ線コネクタ 541"/>
              <p:cNvCxnSpPr>
                <a:stCxn id="541" idx="0"/>
                <a:endCxn id="482" idx="3"/>
              </p:cNvCxnSpPr>
              <p:nvPr/>
            </p:nvCxnSpPr>
            <p:spPr>
              <a:xfrm rot="16200000" flipH="1">
                <a:off x="5030397" y="2321576"/>
                <a:ext cx="165101" cy="678164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3" name="直線コネクタ 542"/>
              <p:cNvCxnSpPr/>
              <p:nvPr/>
            </p:nvCxnSpPr>
            <p:spPr>
              <a:xfrm flipH="1">
                <a:off x="4761165" y="2108207"/>
                <a:ext cx="3187" cy="20320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4" name="カギ線コネクタ 543"/>
              <p:cNvCxnSpPr>
                <a:stCxn id="483" idx="0"/>
                <a:endCxn id="519" idx="3"/>
              </p:cNvCxnSpPr>
              <p:nvPr/>
            </p:nvCxnSpPr>
            <p:spPr>
              <a:xfrm rot="5400000">
                <a:off x="2878278" y="3527296"/>
                <a:ext cx="393677" cy="552698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5" name="カギ線コネクタ 544"/>
              <p:cNvCxnSpPr>
                <a:stCxn id="483" idx="0"/>
                <a:endCxn id="524" idx="3"/>
              </p:cNvCxnSpPr>
              <p:nvPr/>
            </p:nvCxnSpPr>
            <p:spPr>
              <a:xfrm rot="5400000">
                <a:off x="3103966" y="3769912"/>
                <a:ext cx="410605" cy="84394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6" name="カギ線コネクタ 545"/>
              <p:cNvCxnSpPr>
                <a:stCxn id="484" idx="0"/>
                <a:endCxn id="496" idx="3"/>
              </p:cNvCxnSpPr>
              <p:nvPr/>
            </p:nvCxnSpPr>
            <p:spPr>
              <a:xfrm rot="5400000">
                <a:off x="3755372" y="3575724"/>
                <a:ext cx="406397" cy="468566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7" name="カギ線コネクタ 546"/>
              <p:cNvCxnSpPr>
                <a:stCxn id="484" idx="0"/>
                <a:endCxn id="529" idx="3"/>
              </p:cNvCxnSpPr>
              <p:nvPr/>
            </p:nvCxnSpPr>
            <p:spPr>
              <a:xfrm rot="16200000" flipH="1">
                <a:off x="4008057" y="3791604"/>
                <a:ext cx="410603" cy="41011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8" name="カギ線コネクタ 547"/>
              <p:cNvCxnSpPr>
                <a:stCxn id="484" idx="0"/>
                <a:endCxn id="497" idx="3"/>
              </p:cNvCxnSpPr>
              <p:nvPr/>
            </p:nvCxnSpPr>
            <p:spPr>
              <a:xfrm rot="16200000" flipH="1">
                <a:off x="4282423" y="3517239"/>
                <a:ext cx="406397" cy="585536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49" name="カギ線コネクタ 548"/>
              <p:cNvCxnSpPr>
                <a:stCxn id="485" idx="0"/>
                <a:endCxn id="534" idx="3"/>
              </p:cNvCxnSpPr>
              <p:nvPr/>
            </p:nvCxnSpPr>
            <p:spPr>
              <a:xfrm rot="5400000">
                <a:off x="5187941" y="3756794"/>
                <a:ext cx="410603" cy="110632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50" name="カギ線コネクタ 549"/>
              <p:cNvCxnSpPr>
                <a:stCxn id="485" idx="0"/>
                <a:endCxn id="498" idx="3"/>
              </p:cNvCxnSpPr>
              <p:nvPr/>
            </p:nvCxnSpPr>
            <p:spPr>
              <a:xfrm rot="16200000" flipH="1">
                <a:off x="5437326" y="3618040"/>
                <a:ext cx="406397" cy="383933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51" name="カギ線コネクタ 550"/>
              <p:cNvCxnSpPr>
                <a:stCxn id="486" idx="0"/>
                <a:endCxn id="539" idx="3"/>
              </p:cNvCxnSpPr>
              <p:nvPr/>
            </p:nvCxnSpPr>
            <p:spPr>
              <a:xfrm rot="16200000" flipH="1">
                <a:off x="6116458" y="3780299"/>
                <a:ext cx="410601" cy="63624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552" name="カギ線コネクタ 551"/>
              <p:cNvCxnSpPr>
                <a:stCxn id="486" idx="0"/>
                <a:endCxn id="499" idx="3"/>
              </p:cNvCxnSpPr>
              <p:nvPr/>
            </p:nvCxnSpPr>
            <p:spPr>
              <a:xfrm rot="16200000" flipH="1">
                <a:off x="6385072" y="3511684"/>
                <a:ext cx="406395" cy="596647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465" name="グループ化 464"/>
            <p:cNvGrpSpPr/>
            <p:nvPr/>
          </p:nvGrpSpPr>
          <p:grpSpPr>
            <a:xfrm>
              <a:off x="771743" y="3300899"/>
              <a:ext cx="249735" cy="152714"/>
              <a:chOff x="-779470" y="2286001"/>
              <a:chExt cx="485766" cy="247880"/>
            </a:xfrm>
          </p:grpSpPr>
          <p:sp>
            <p:nvSpPr>
              <p:cNvPr id="478" name="正方形/長方形 477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79" name="二等辺三角形 478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  <p:grpSp>
          <p:nvGrpSpPr>
            <p:cNvPr id="466" name="グループ化 465"/>
            <p:cNvGrpSpPr/>
            <p:nvPr/>
          </p:nvGrpSpPr>
          <p:grpSpPr>
            <a:xfrm>
              <a:off x="1564735" y="2904021"/>
              <a:ext cx="249735" cy="152714"/>
              <a:chOff x="-779470" y="2286001"/>
              <a:chExt cx="485766" cy="247880"/>
            </a:xfrm>
          </p:grpSpPr>
          <p:sp>
            <p:nvSpPr>
              <p:cNvPr id="476" name="正方形/長方形 47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77" name="二等辺三角形 47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  <p:grpSp>
          <p:nvGrpSpPr>
            <p:cNvPr id="467" name="グループ化 466"/>
            <p:cNvGrpSpPr/>
            <p:nvPr/>
          </p:nvGrpSpPr>
          <p:grpSpPr>
            <a:xfrm>
              <a:off x="2264492" y="2904023"/>
              <a:ext cx="249735" cy="152714"/>
              <a:chOff x="-779470" y="2286001"/>
              <a:chExt cx="485766" cy="247880"/>
            </a:xfrm>
          </p:grpSpPr>
          <p:sp>
            <p:nvSpPr>
              <p:cNvPr id="474" name="正方形/長方形 473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75" name="二等辺三角形 474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  <p:grpSp>
          <p:nvGrpSpPr>
            <p:cNvPr id="468" name="グループ化 467"/>
            <p:cNvGrpSpPr/>
            <p:nvPr/>
          </p:nvGrpSpPr>
          <p:grpSpPr>
            <a:xfrm>
              <a:off x="2764634" y="3310301"/>
              <a:ext cx="249735" cy="152714"/>
              <a:chOff x="-779470" y="2286001"/>
              <a:chExt cx="485766" cy="247880"/>
            </a:xfrm>
          </p:grpSpPr>
          <p:sp>
            <p:nvSpPr>
              <p:cNvPr id="472" name="正方形/長方形 47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73" name="二等辺三角形 47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  <p:grpSp>
          <p:nvGrpSpPr>
            <p:cNvPr id="469" name="グループ化 468"/>
            <p:cNvGrpSpPr/>
            <p:nvPr/>
          </p:nvGrpSpPr>
          <p:grpSpPr>
            <a:xfrm>
              <a:off x="2747667" y="2904021"/>
              <a:ext cx="249735" cy="152714"/>
              <a:chOff x="-779470" y="2286001"/>
              <a:chExt cx="485766" cy="247880"/>
            </a:xfrm>
          </p:grpSpPr>
          <p:sp>
            <p:nvSpPr>
              <p:cNvPr id="470" name="正方形/長方形 469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  <p:sp>
            <p:nvSpPr>
              <p:cNvPr id="471" name="二等辺三角形 470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gradFill rotWithShape="1">
                <a:gsLst>
                  <a:gs pos="0">
                    <a:srgbClr val="3196FB">
                      <a:tint val="50000"/>
                      <a:satMod val="300000"/>
                    </a:srgbClr>
                  </a:gs>
                  <a:gs pos="35000">
                    <a:srgbClr val="3196FB">
                      <a:tint val="37000"/>
                      <a:satMod val="300000"/>
                    </a:srgbClr>
                  </a:gs>
                  <a:gs pos="100000">
                    <a:srgbClr val="3196FB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6350" cap="flat" cmpd="sng" algn="ctr">
                <a:solidFill>
                  <a:srgbClr val="3196FB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</p:grpSp>
      <p:pic>
        <p:nvPicPr>
          <p:cNvPr id="609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6780372" y="1844973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1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7493552" y="1739464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2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7623221" y="1949007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3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7772969" y="2087290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7623221" y="2232057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0" b="72258" l="15710" r="60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44968" r="33964" b="24710"/>
          <a:stretch/>
        </p:blipFill>
        <p:spPr bwMode="auto">
          <a:xfrm>
            <a:off x="7074177" y="2147116"/>
            <a:ext cx="775896" cy="27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4476" b="93531" l="10741" r="73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08" t="24359" r="24981" b="3721"/>
          <a:stretch/>
        </p:blipFill>
        <p:spPr bwMode="auto">
          <a:xfrm>
            <a:off x="2083473" y="1797399"/>
            <a:ext cx="1652261" cy="82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03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テキスト ボックス 714"/>
          <p:cNvSpPr txBox="1"/>
          <p:nvPr/>
        </p:nvSpPr>
        <p:spPr>
          <a:xfrm>
            <a:off x="1042956" y="1602607"/>
            <a:ext cx="157437" cy="26335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77925" tIns="38963" rIns="77925" bIns="38963" rtlCol="0">
            <a:spAutoFit/>
          </a:bodyPr>
          <a:lstStyle/>
          <a:p>
            <a:endParaRPr lang="ja-JP" altLang="en-US" sz="1200" dirty="0"/>
          </a:p>
        </p:txBody>
      </p:sp>
      <p:sp>
        <p:nvSpPr>
          <p:cNvPr id="39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Motivation</a:t>
            </a:r>
            <a:endParaRPr kumimoji="1" lang="ja-JP" altLang="en-US" dirty="0"/>
          </a:p>
        </p:txBody>
      </p:sp>
      <p:sp>
        <p:nvSpPr>
          <p:cNvPr id="132" name="コンテンツ プレースホルダー 131"/>
          <p:cNvSpPr>
            <a:spLocks noGrp="1"/>
          </p:cNvSpPr>
          <p:nvPr>
            <p:ph idx="1"/>
          </p:nvPr>
        </p:nvSpPr>
        <p:spPr>
          <a:xfrm>
            <a:off x="283956" y="563291"/>
            <a:ext cx="8277149" cy="1145236"/>
          </a:xfrm>
        </p:spPr>
        <p:txBody>
          <a:bodyPr/>
          <a:lstStyle/>
          <a:p>
            <a:r>
              <a:rPr lang="en-US" altLang="ja-JP" sz="1600" dirty="0"/>
              <a:t>The conventional hybrid clock tree is not suitable for “sardines” designs (low cost and low power complex LSIs.)</a:t>
            </a:r>
          </a:p>
          <a:p>
            <a:endParaRPr kumimoji="1" lang="ja-JP" altLang="en-US" sz="1600" dirty="0"/>
          </a:p>
        </p:txBody>
      </p:sp>
      <p:sp>
        <p:nvSpPr>
          <p:cNvPr id="225" name="二等辺三角形 224"/>
          <p:cNvSpPr/>
          <p:nvPr/>
        </p:nvSpPr>
        <p:spPr>
          <a:xfrm>
            <a:off x="59613" y="3172196"/>
            <a:ext cx="480480" cy="476387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spcCol="0" rtlCol="0" anchor="ctr"/>
          <a:lstStyle/>
          <a:p>
            <a:pPr algn="ctr"/>
            <a:endParaRPr lang="ja-JP" altLang="en-US" sz="500" dirty="0"/>
          </a:p>
        </p:txBody>
      </p:sp>
      <p:cxnSp>
        <p:nvCxnSpPr>
          <p:cNvPr id="157" name="直線コネクタ 156"/>
          <p:cNvCxnSpPr/>
          <p:nvPr/>
        </p:nvCxnSpPr>
        <p:spPr>
          <a:xfrm flipH="1">
            <a:off x="180311" y="2554049"/>
            <a:ext cx="494721" cy="32427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9" name="直線コネクタ 158"/>
          <p:cNvCxnSpPr/>
          <p:nvPr/>
        </p:nvCxnSpPr>
        <p:spPr>
          <a:xfrm>
            <a:off x="675034" y="2541538"/>
            <a:ext cx="1224525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5" name="直線コネクタ 384"/>
          <p:cNvCxnSpPr/>
          <p:nvPr/>
        </p:nvCxnSpPr>
        <p:spPr>
          <a:xfrm flipH="1">
            <a:off x="1382098" y="2554049"/>
            <a:ext cx="494721" cy="32427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7" name="直線コネクタ 386"/>
          <p:cNvCxnSpPr/>
          <p:nvPr/>
        </p:nvCxnSpPr>
        <p:spPr>
          <a:xfrm>
            <a:off x="180311" y="2878323"/>
            <a:ext cx="1201787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9" name="直線コネクタ 168"/>
          <p:cNvCxnSpPr/>
          <p:nvPr/>
        </p:nvCxnSpPr>
        <p:spPr>
          <a:xfrm flipH="1">
            <a:off x="767152" y="2554049"/>
            <a:ext cx="494721" cy="32427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430426" y="2705387"/>
            <a:ext cx="119617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5" name="二等辺三角形 154"/>
          <p:cNvSpPr/>
          <p:nvPr/>
        </p:nvSpPr>
        <p:spPr>
          <a:xfrm rot="10800000">
            <a:off x="1080729" y="1826310"/>
            <a:ext cx="165345" cy="112338"/>
          </a:xfrm>
          <a:prstGeom prst="triangle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196" name="二等辺三角形 195"/>
          <p:cNvSpPr/>
          <p:nvPr/>
        </p:nvSpPr>
        <p:spPr>
          <a:xfrm rot="10800000">
            <a:off x="217181" y="3065311"/>
            <a:ext cx="165345" cy="112338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grpSp>
        <p:nvGrpSpPr>
          <p:cNvPr id="291" name="グループ化 290"/>
          <p:cNvGrpSpPr/>
          <p:nvPr/>
        </p:nvGrpSpPr>
        <p:grpSpPr>
          <a:xfrm>
            <a:off x="341520" y="3560419"/>
            <a:ext cx="111291" cy="156298"/>
            <a:chOff x="2655893" y="5118100"/>
            <a:chExt cx="330201" cy="609600"/>
          </a:xfrm>
        </p:grpSpPr>
        <p:sp>
          <p:nvSpPr>
            <p:cNvPr id="292" name="正方形/長方形 291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93" name="二等辺三角形 292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392396" y="3594609"/>
            <a:ext cx="111291" cy="156298"/>
            <a:chOff x="2655893" y="5118100"/>
            <a:chExt cx="330201" cy="609600"/>
          </a:xfrm>
        </p:grpSpPr>
        <p:sp>
          <p:nvSpPr>
            <p:cNvPr id="295" name="正方形/長方形 29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96" name="二等辺三角形 29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297" name="グループ化 296"/>
          <p:cNvGrpSpPr/>
          <p:nvPr/>
        </p:nvGrpSpPr>
        <p:grpSpPr>
          <a:xfrm>
            <a:off x="443270" y="3638568"/>
            <a:ext cx="111291" cy="156298"/>
            <a:chOff x="2655893" y="5118100"/>
            <a:chExt cx="330201" cy="609600"/>
          </a:xfrm>
        </p:grpSpPr>
        <p:sp>
          <p:nvSpPr>
            <p:cNvPr id="298" name="正方形/長方形 297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99" name="二等辺三角形 298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308" name="二等辺三角形 307"/>
          <p:cNvSpPr/>
          <p:nvPr/>
        </p:nvSpPr>
        <p:spPr>
          <a:xfrm rot="10800000">
            <a:off x="727861" y="2070009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309" name="二等辺三角形 308"/>
          <p:cNvSpPr/>
          <p:nvPr/>
        </p:nvSpPr>
        <p:spPr>
          <a:xfrm rot="10800000">
            <a:off x="1381103" y="2070161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cxnSp>
        <p:nvCxnSpPr>
          <p:cNvPr id="408" name="カギ線コネクタ 407"/>
          <p:cNvCxnSpPr>
            <a:stCxn id="155" idx="0"/>
            <a:endCxn id="308" idx="3"/>
          </p:cNvCxnSpPr>
          <p:nvPr/>
        </p:nvCxnSpPr>
        <p:spPr>
          <a:xfrm rot="5400000">
            <a:off x="921287" y="1827896"/>
            <a:ext cx="131361" cy="35286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カギ線コネクタ 312"/>
          <p:cNvCxnSpPr>
            <a:stCxn id="155" idx="0"/>
            <a:endCxn id="309" idx="3"/>
          </p:cNvCxnSpPr>
          <p:nvPr/>
        </p:nvCxnSpPr>
        <p:spPr>
          <a:xfrm rot="16200000" flipH="1">
            <a:off x="1247833" y="1854217"/>
            <a:ext cx="131512" cy="30037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二等辺三角形 315"/>
          <p:cNvSpPr/>
          <p:nvPr/>
        </p:nvSpPr>
        <p:spPr>
          <a:xfrm rot="10800000">
            <a:off x="443535" y="2327520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318" name="二等辺三角形 317"/>
          <p:cNvSpPr/>
          <p:nvPr/>
        </p:nvSpPr>
        <p:spPr>
          <a:xfrm rot="10800000">
            <a:off x="1616714" y="2341654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319" name="二等辺三角形 318"/>
          <p:cNvSpPr/>
          <p:nvPr/>
        </p:nvSpPr>
        <p:spPr>
          <a:xfrm rot="10800000">
            <a:off x="1140922" y="2335349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320" name="二等辺三角形 319"/>
          <p:cNvSpPr/>
          <p:nvPr/>
        </p:nvSpPr>
        <p:spPr>
          <a:xfrm rot="10800000">
            <a:off x="936316" y="2331057"/>
            <a:ext cx="165345" cy="112338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cxnSp>
        <p:nvCxnSpPr>
          <p:cNvPr id="321" name="カギ線コネクタ 320"/>
          <p:cNvCxnSpPr>
            <a:stCxn id="309" idx="0"/>
            <a:endCxn id="319" idx="3"/>
          </p:cNvCxnSpPr>
          <p:nvPr/>
        </p:nvCxnSpPr>
        <p:spPr>
          <a:xfrm rot="5400000">
            <a:off x="1267260" y="2138833"/>
            <a:ext cx="152850" cy="2401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カギ線コネクタ 323"/>
          <p:cNvCxnSpPr>
            <a:stCxn id="309" idx="0"/>
            <a:endCxn id="318" idx="3"/>
          </p:cNvCxnSpPr>
          <p:nvPr/>
        </p:nvCxnSpPr>
        <p:spPr>
          <a:xfrm rot="16200000" flipH="1">
            <a:off x="1502004" y="2144270"/>
            <a:ext cx="159155" cy="2356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カギ線コネクタ 327"/>
          <p:cNvCxnSpPr>
            <a:stCxn id="308" idx="0"/>
            <a:endCxn id="320" idx="3"/>
          </p:cNvCxnSpPr>
          <p:nvPr/>
        </p:nvCxnSpPr>
        <p:spPr>
          <a:xfrm rot="16200000" flipH="1">
            <a:off x="840405" y="2152474"/>
            <a:ext cx="148709" cy="2084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カギ線コネクタ 332"/>
          <p:cNvCxnSpPr>
            <a:stCxn id="308" idx="0"/>
            <a:endCxn id="316" idx="3"/>
          </p:cNvCxnSpPr>
          <p:nvPr/>
        </p:nvCxnSpPr>
        <p:spPr>
          <a:xfrm rot="5400000">
            <a:off x="595785" y="2112771"/>
            <a:ext cx="145172" cy="28432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直線コネクタ 379"/>
          <p:cNvCxnSpPr/>
          <p:nvPr/>
        </p:nvCxnSpPr>
        <p:spPr>
          <a:xfrm flipH="1">
            <a:off x="526210" y="2443955"/>
            <a:ext cx="1" cy="212024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6" name="直線コネクタ 415"/>
          <p:cNvCxnSpPr/>
          <p:nvPr/>
        </p:nvCxnSpPr>
        <p:spPr>
          <a:xfrm flipH="1">
            <a:off x="1018804" y="2456495"/>
            <a:ext cx="1" cy="398968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7" name="直線コネクタ 416"/>
          <p:cNvCxnSpPr/>
          <p:nvPr/>
        </p:nvCxnSpPr>
        <p:spPr>
          <a:xfrm flipH="1">
            <a:off x="1223595" y="2429453"/>
            <a:ext cx="1" cy="97148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8" name="直線コネクタ 417"/>
          <p:cNvCxnSpPr>
            <a:stCxn id="318" idx="0"/>
          </p:cNvCxnSpPr>
          <p:nvPr/>
        </p:nvCxnSpPr>
        <p:spPr>
          <a:xfrm>
            <a:off x="1699386" y="2453992"/>
            <a:ext cx="4" cy="171462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9" name="テキスト ボックス 418"/>
          <p:cNvSpPr txBox="1"/>
          <p:nvPr/>
        </p:nvSpPr>
        <p:spPr>
          <a:xfrm>
            <a:off x="55774" y="3360992"/>
            <a:ext cx="456365" cy="263353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200" dirty="0"/>
              <a:t>CTS</a:t>
            </a:r>
            <a:endParaRPr lang="ja-JP" altLang="en-US" sz="1200" dirty="0"/>
          </a:p>
        </p:txBody>
      </p:sp>
      <p:grpSp>
        <p:nvGrpSpPr>
          <p:cNvPr id="421" name="グループ化 420"/>
          <p:cNvGrpSpPr/>
          <p:nvPr/>
        </p:nvGrpSpPr>
        <p:grpSpPr>
          <a:xfrm>
            <a:off x="126395" y="3566781"/>
            <a:ext cx="111291" cy="156298"/>
            <a:chOff x="2655893" y="5118100"/>
            <a:chExt cx="330201" cy="609600"/>
          </a:xfrm>
        </p:grpSpPr>
        <p:sp>
          <p:nvSpPr>
            <p:cNvPr id="422" name="正方形/長方形 421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23" name="二等辺三角形 422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177270" y="3600970"/>
            <a:ext cx="111291" cy="156298"/>
            <a:chOff x="2655893" y="5118100"/>
            <a:chExt cx="330201" cy="609600"/>
          </a:xfrm>
        </p:grpSpPr>
        <p:sp>
          <p:nvSpPr>
            <p:cNvPr id="425" name="正方形/長方形 42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26" name="二等辺三角形 42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28144" y="3644929"/>
            <a:ext cx="111291" cy="156298"/>
            <a:chOff x="2655893" y="5118100"/>
            <a:chExt cx="330201" cy="609600"/>
          </a:xfrm>
        </p:grpSpPr>
        <p:sp>
          <p:nvSpPr>
            <p:cNvPr id="428" name="正方形/長方形 427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29" name="二等辺三角形 428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490" name="直線コネクタ 489"/>
          <p:cNvCxnSpPr/>
          <p:nvPr/>
        </p:nvCxnSpPr>
        <p:spPr>
          <a:xfrm flipH="1">
            <a:off x="297660" y="2897506"/>
            <a:ext cx="1" cy="156053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54" name="二等辺三角形 553"/>
          <p:cNvSpPr/>
          <p:nvPr/>
        </p:nvSpPr>
        <p:spPr>
          <a:xfrm>
            <a:off x="539006" y="3164474"/>
            <a:ext cx="480480" cy="476387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spcCol="0" rtlCol="0" anchor="ctr"/>
          <a:lstStyle/>
          <a:p>
            <a:pPr algn="ctr"/>
            <a:endParaRPr lang="ja-JP" altLang="en-US" sz="500" dirty="0"/>
          </a:p>
        </p:txBody>
      </p:sp>
      <p:sp>
        <p:nvSpPr>
          <p:cNvPr id="555" name="二等辺三角形 554"/>
          <p:cNvSpPr/>
          <p:nvPr/>
        </p:nvSpPr>
        <p:spPr>
          <a:xfrm rot="10800000">
            <a:off x="696573" y="3057589"/>
            <a:ext cx="165345" cy="112338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grpSp>
        <p:nvGrpSpPr>
          <p:cNvPr id="556" name="グループ化 555"/>
          <p:cNvGrpSpPr/>
          <p:nvPr/>
        </p:nvGrpSpPr>
        <p:grpSpPr>
          <a:xfrm>
            <a:off x="820913" y="3552697"/>
            <a:ext cx="111291" cy="156298"/>
            <a:chOff x="2655893" y="5118100"/>
            <a:chExt cx="330201" cy="609600"/>
          </a:xfrm>
        </p:grpSpPr>
        <p:sp>
          <p:nvSpPr>
            <p:cNvPr id="557" name="正方形/長方形 55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58" name="二等辺三角形 55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59" name="グループ化 558"/>
          <p:cNvGrpSpPr/>
          <p:nvPr/>
        </p:nvGrpSpPr>
        <p:grpSpPr>
          <a:xfrm>
            <a:off x="871788" y="3586887"/>
            <a:ext cx="111291" cy="156298"/>
            <a:chOff x="2655893" y="5118100"/>
            <a:chExt cx="330201" cy="609600"/>
          </a:xfrm>
        </p:grpSpPr>
        <p:sp>
          <p:nvSpPr>
            <p:cNvPr id="560" name="正方形/長方形 55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61" name="二等辺三角形 56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62" name="グループ化 561"/>
          <p:cNvGrpSpPr/>
          <p:nvPr/>
        </p:nvGrpSpPr>
        <p:grpSpPr>
          <a:xfrm>
            <a:off x="922663" y="3630846"/>
            <a:ext cx="111291" cy="156298"/>
            <a:chOff x="2655893" y="5118100"/>
            <a:chExt cx="330201" cy="609600"/>
          </a:xfrm>
        </p:grpSpPr>
        <p:sp>
          <p:nvSpPr>
            <p:cNvPr id="563" name="正方形/長方形 562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64" name="二等辺三角形 563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565" name="テキスト ボックス 564"/>
          <p:cNvSpPr txBox="1"/>
          <p:nvPr/>
        </p:nvSpPr>
        <p:spPr>
          <a:xfrm>
            <a:off x="535167" y="3353271"/>
            <a:ext cx="456365" cy="263353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200" dirty="0"/>
              <a:t>CTS</a:t>
            </a:r>
            <a:endParaRPr lang="ja-JP" altLang="en-US" sz="1200" dirty="0"/>
          </a:p>
        </p:txBody>
      </p:sp>
      <p:grpSp>
        <p:nvGrpSpPr>
          <p:cNvPr id="566" name="グループ化 565"/>
          <p:cNvGrpSpPr/>
          <p:nvPr/>
        </p:nvGrpSpPr>
        <p:grpSpPr>
          <a:xfrm>
            <a:off x="605787" y="3559059"/>
            <a:ext cx="111291" cy="156298"/>
            <a:chOff x="2655893" y="5118100"/>
            <a:chExt cx="330201" cy="609600"/>
          </a:xfrm>
        </p:grpSpPr>
        <p:sp>
          <p:nvSpPr>
            <p:cNvPr id="567" name="正方形/長方形 56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68" name="二等辺三角形 56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69" name="グループ化 568"/>
          <p:cNvGrpSpPr/>
          <p:nvPr/>
        </p:nvGrpSpPr>
        <p:grpSpPr>
          <a:xfrm>
            <a:off x="656663" y="3593248"/>
            <a:ext cx="111291" cy="156298"/>
            <a:chOff x="2655893" y="5118100"/>
            <a:chExt cx="330201" cy="609600"/>
          </a:xfrm>
        </p:grpSpPr>
        <p:sp>
          <p:nvSpPr>
            <p:cNvPr id="570" name="正方形/長方形 56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71" name="二等辺三角形 57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72" name="グループ化 571"/>
          <p:cNvGrpSpPr/>
          <p:nvPr/>
        </p:nvGrpSpPr>
        <p:grpSpPr>
          <a:xfrm>
            <a:off x="707537" y="3637207"/>
            <a:ext cx="111291" cy="156298"/>
            <a:chOff x="2655893" y="5118100"/>
            <a:chExt cx="330201" cy="609600"/>
          </a:xfrm>
        </p:grpSpPr>
        <p:sp>
          <p:nvSpPr>
            <p:cNvPr id="573" name="正方形/長方形 572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74" name="二等辺三角形 573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575" name="直線コネクタ 574"/>
          <p:cNvCxnSpPr/>
          <p:nvPr/>
        </p:nvCxnSpPr>
        <p:spPr>
          <a:xfrm>
            <a:off x="778609" y="2739034"/>
            <a:ext cx="1" cy="311797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6" name="二等辺三角形 575"/>
          <p:cNvSpPr/>
          <p:nvPr/>
        </p:nvSpPr>
        <p:spPr>
          <a:xfrm>
            <a:off x="989053" y="3164576"/>
            <a:ext cx="480480" cy="476387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spcCol="0" rtlCol="0" anchor="ctr"/>
          <a:lstStyle/>
          <a:p>
            <a:pPr algn="ctr"/>
            <a:endParaRPr lang="ja-JP" altLang="en-US" sz="500" dirty="0"/>
          </a:p>
        </p:txBody>
      </p:sp>
      <p:sp>
        <p:nvSpPr>
          <p:cNvPr id="577" name="二等辺三角形 576"/>
          <p:cNvSpPr/>
          <p:nvPr/>
        </p:nvSpPr>
        <p:spPr>
          <a:xfrm rot="10800000">
            <a:off x="1146620" y="3057691"/>
            <a:ext cx="165345" cy="112338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grpSp>
        <p:nvGrpSpPr>
          <p:cNvPr id="578" name="グループ化 577"/>
          <p:cNvGrpSpPr/>
          <p:nvPr/>
        </p:nvGrpSpPr>
        <p:grpSpPr>
          <a:xfrm>
            <a:off x="1270960" y="3552799"/>
            <a:ext cx="111291" cy="156298"/>
            <a:chOff x="2655893" y="5118100"/>
            <a:chExt cx="330201" cy="609600"/>
          </a:xfrm>
        </p:grpSpPr>
        <p:sp>
          <p:nvSpPr>
            <p:cNvPr id="579" name="正方形/長方形 57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80" name="二等辺三角形 57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81" name="グループ化 580"/>
          <p:cNvGrpSpPr/>
          <p:nvPr/>
        </p:nvGrpSpPr>
        <p:grpSpPr>
          <a:xfrm>
            <a:off x="1321835" y="3586989"/>
            <a:ext cx="111291" cy="156298"/>
            <a:chOff x="2655893" y="5118100"/>
            <a:chExt cx="330201" cy="609600"/>
          </a:xfrm>
        </p:grpSpPr>
        <p:sp>
          <p:nvSpPr>
            <p:cNvPr id="582" name="正方形/長方形 581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83" name="二等辺三角形 582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84" name="グループ化 583"/>
          <p:cNvGrpSpPr/>
          <p:nvPr/>
        </p:nvGrpSpPr>
        <p:grpSpPr>
          <a:xfrm>
            <a:off x="1372710" y="3630948"/>
            <a:ext cx="111291" cy="156298"/>
            <a:chOff x="2655893" y="5118100"/>
            <a:chExt cx="330201" cy="609600"/>
          </a:xfrm>
        </p:grpSpPr>
        <p:sp>
          <p:nvSpPr>
            <p:cNvPr id="585" name="正方形/長方形 58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86" name="二等辺三角形 58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587" name="テキスト ボックス 586"/>
          <p:cNvSpPr txBox="1"/>
          <p:nvPr/>
        </p:nvSpPr>
        <p:spPr>
          <a:xfrm>
            <a:off x="985214" y="3353373"/>
            <a:ext cx="456365" cy="263353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200" dirty="0"/>
              <a:t>CTS</a:t>
            </a:r>
            <a:endParaRPr lang="ja-JP" altLang="en-US" sz="1200" dirty="0"/>
          </a:p>
        </p:txBody>
      </p:sp>
      <p:grpSp>
        <p:nvGrpSpPr>
          <p:cNvPr id="588" name="グループ化 587"/>
          <p:cNvGrpSpPr/>
          <p:nvPr/>
        </p:nvGrpSpPr>
        <p:grpSpPr>
          <a:xfrm>
            <a:off x="1055834" y="3559161"/>
            <a:ext cx="111291" cy="156298"/>
            <a:chOff x="2655893" y="5118100"/>
            <a:chExt cx="330201" cy="609600"/>
          </a:xfrm>
        </p:grpSpPr>
        <p:sp>
          <p:nvSpPr>
            <p:cNvPr id="589" name="正方形/長方形 58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90" name="二等辺三角形 58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91" name="グループ化 590"/>
          <p:cNvGrpSpPr/>
          <p:nvPr/>
        </p:nvGrpSpPr>
        <p:grpSpPr>
          <a:xfrm>
            <a:off x="1106710" y="3593350"/>
            <a:ext cx="111291" cy="156298"/>
            <a:chOff x="2655893" y="5118100"/>
            <a:chExt cx="330201" cy="609600"/>
          </a:xfrm>
        </p:grpSpPr>
        <p:sp>
          <p:nvSpPr>
            <p:cNvPr id="592" name="正方形/長方形 591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93" name="二等辺三角形 592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94" name="グループ化 593"/>
          <p:cNvGrpSpPr/>
          <p:nvPr/>
        </p:nvGrpSpPr>
        <p:grpSpPr>
          <a:xfrm>
            <a:off x="1157584" y="3637309"/>
            <a:ext cx="111291" cy="156298"/>
            <a:chOff x="2655893" y="5118100"/>
            <a:chExt cx="330201" cy="609600"/>
          </a:xfrm>
        </p:grpSpPr>
        <p:sp>
          <p:nvSpPr>
            <p:cNvPr id="595" name="正方形/長方形 59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96" name="二等辺三角形 59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597" name="直線コネクタ 596"/>
          <p:cNvCxnSpPr/>
          <p:nvPr/>
        </p:nvCxnSpPr>
        <p:spPr>
          <a:xfrm>
            <a:off x="1228657" y="2593679"/>
            <a:ext cx="0" cy="457253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98" name="二等辺三角形 597"/>
          <p:cNvSpPr/>
          <p:nvPr/>
        </p:nvSpPr>
        <p:spPr>
          <a:xfrm>
            <a:off x="1448478" y="3157058"/>
            <a:ext cx="480480" cy="476387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spcCol="0" rtlCol="0" anchor="ctr"/>
          <a:lstStyle/>
          <a:p>
            <a:pPr algn="ctr"/>
            <a:endParaRPr lang="ja-JP" altLang="en-US" sz="500" dirty="0"/>
          </a:p>
        </p:txBody>
      </p:sp>
      <p:sp>
        <p:nvSpPr>
          <p:cNvPr id="599" name="二等辺三角形 598"/>
          <p:cNvSpPr/>
          <p:nvPr/>
        </p:nvSpPr>
        <p:spPr>
          <a:xfrm rot="10800000">
            <a:off x="1606046" y="3050173"/>
            <a:ext cx="165345" cy="112338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grpSp>
        <p:nvGrpSpPr>
          <p:cNvPr id="600" name="グループ化 599"/>
          <p:cNvGrpSpPr/>
          <p:nvPr/>
        </p:nvGrpSpPr>
        <p:grpSpPr>
          <a:xfrm>
            <a:off x="1730386" y="3545281"/>
            <a:ext cx="111291" cy="156298"/>
            <a:chOff x="2655893" y="5118100"/>
            <a:chExt cx="330201" cy="609600"/>
          </a:xfrm>
        </p:grpSpPr>
        <p:sp>
          <p:nvSpPr>
            <p:cNvPr id="601" name="正方形/長方形 600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02" name="二等辺三角形 601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03" name="グループ化 602"/>
          <p:cNvGrpSpPr/>
          <p:nvPr/>
        </p:nvGrpSpPr>
        <p:grpSpPr>
          <a:xfrm>
            <a:off x="1781261" y="3579471"/>
            <a:ext cx="111291" cy="156298"/>
            <a:chOff x="2655893" y="5118100"/>
            <a:chExt cx="330201" cy="609600"/>
          </a:xfrm>
        </p:grpSpPr>
        <p:sp>
          <p:nvSpPr>
            <p:cNvPr id="604" name="正方形/長方形 603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05" name="二等辺三角形 604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06" name="グループ化 605"/>
          <p:cNvGrpSpPr/>
          <p:nvPr/>
        </p:nvGrpSpPr>
        <p:grpSpPr>
          <a:xfrm>
            <a:off x="1832135" y="3623430"/>
            <a:ext cx="111291" cy="156298"/>
            <a:chOff x="2655893" y="5118100"/>
            <a:chExt cx="330201" cy="609600"/>
          </a:xfrm>
        </p:grpSpPr>
        <p:sp>
          <p:nvSpPr>
            <p:cNvPr id="607" name="正方形/長方形 60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08" name="二等辺三角形 60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609" name="テキスト ボックス 608"/>
          <p:cNvSpPr txBox="1"/>
          <p:nvPr/>
        </p:nvSpPr>
        <p:spPr>
          <a:xfrm>
            <a:off x="1444639" y="3345855"/>
            <a:ext cx="456365" cy="263353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200" dirty="0"/>
              <a:t>CTS</a:t>
            </a:r>
            <a:endParaRPr lang="ja-JP" altLang="en-US" sz="1200" dirty="0"/>
          </a:p>
        </p:txBody>
      </p:sp>
      <p:grpSp>
        <p:nvGrpSpPr>
          <p:cNvPr id="610" name="グループ化 609"/>
          <p:cNvGrpSpPr/>
          <p:nvPr/>
        </p:nvGrpSpPr>
        <p:grpSpPr>
          <a:xfrm>
            <a:off x="1515260" y="3551643"/>
            <a:ext cx="111291" cy="156298"/>
            <a:chOff x="2655893" y="5118100"/>
            <a:chExt cx="330201" cy="609600"/>
          </a:xfrm>
        </p:grpSpPr>
        <p:sp>
          <p:nvSpPr>
            <p:cNvPr id="611" name="正方形/長方形 610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12" name="二等辺三角形 611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13" name="グループ化 612"/>
          <p:cNvGrpSpPr/>
          <p:nvPr/>
        </p:nvGrpSpPr>
        <p:grpSpPr>
          <a:xfrm>
            <a:off x="1566135" y="3585832"/>
            <a:ext cx="111291" cy="156298"/>
            <a:chOff x="2655893" y="5118100"/>
            <a:chExt cx="330201" cy="609600"/>
          </a:xfrm>
        </p:grpSpPr>
        <p:sp>
          <p:nvSpPr>
            <p:cNvPr id="614" name="正方形/長方形 613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15" name="二等辺三角形 614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16" name="グループ化 615"/>
          <p:cNvGrpSpPr/>
          <p:nvPr/>
        </p:nvGrpSpPr>
        <p:grpSpPr>
          <a:xfrm>
            <a:off x="1617010" y="3629791"/>
            <a:ext cx="111291" cy="156298"/>
            <a:chOff x="2655893" y="5118100"/>
            <a:chExt cx="330201" cy="609600"/>
          </a:xfrm>
        </p:grpSpPr>
        <p:sp>
          <p:nvSpPr>
            <p:cNvPr id="617" name="正方形/長方形 61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18" name="二等辺三角形 61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619" name="直線コネクタ 618"/>
          <p:cNvCxnSpPr/>
          <p:nvPr/>
        </p:nvCxnSpPr>
        <p:spPr>
          <a:xfrm>
            <a:off x="1688082" y="2722727"/>
            <a:ext cx="0" cy="320687"/>
          </a:xfrm>
          <a:prstGeom prst="line">
            <a:avLst/>
          </a:prstGeom>
          <a:ln w="9525"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66" name="正方形/長方形 365"/>
          <p:cNvSpPr/>
          <p:nvPr/>
        </p:nvSpPr>
        <p:spPr>
          <a:xfrm>
            <a:off x="126394" y="3013446"/>
            <a:ext cx="1817032" cy="78778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テキスト ボックス 377"/>
          <p:cNvSpPr txBox="1"/>
          <p:nvPr/>
        </p:nvSpPr>
        <p:spPr>
          <a:xfrm>
            <a:off x="554561" y="1364681"/>
            <a:ext cx="3270981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ja-JP" altLang="en-US" dirty="0"/>
              <a:t>■</a:t>
            </a:r>
            <a:r>
              <a:rPr lang="en-US" altLang="ja-JP" dirty="0"/>
              <a:t>Conventional</a:t>
            </a:r>
            <a:r>
              <a:rPr kumimoji="1" lang="en-US" altLang="ja-JP" dirty="0"/>
              <a:t> Hybrid Clock Tree</a:t>
            </a:r>
            <a:endParaRPr kumimoji="1" lang="ja-JP" altLang="en-US" dirty="0"/>
          </a:p>
        </p:txBody>
      </p:sp>
      <p:sp>
        <p:nvSpPr>
          <p:cNvPr id="689" name="テキスト ボックス 688"/>
          <p:cNvSpPr txBox="1"/>
          <p:nvPr/>
        </p:nvSpPr>
        <p:spPr>
          <a:xfrm>
            <a:off x="4625711" y="1424923"/>
            <a:ext cx="4561152" cy="137134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Our common design characteristics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Middle sized designs (&lt;5M instances)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Many clock domains (50+)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Fewer layers (use only IM layers)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Complicated clock gating(ICG) structure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Not high speed (several hundreds of MHz)</a:t>
            </a:r>
          </a:p>
        </p:txBody>
      </p:sp>
      <p:grpSp>
        <p:nvGrpSpPr>
          <p:cNvPr id="698" name="グループ化 697"/>
          <p:cNvGrpSpPr/>
          <p:nvPr/>
        </p:nvGrpSpPr>
        <p:grpSpPr>
          <a:xfrm>
            <a:off x="2364645" y="2859178"/>
            <a:ext cx="1781353" cy="912959"/>
            <a:chOff x="2445431" y="3785060"/>
            <a:chExt cx="2987200" cy="2338824"/>
          </a:xfrm>
        </p:grpSpPr>
        <p:sp>
          <p:nvSpPr>
            <p:cNvPr id="367" name="正方形/長方形 366"/>
            <p:cNvSpPr/>
            <p:nvPr/>
          </p:nvSpPr>
          <p:spPr>
            <a:xfrm>
              <a:off x="2445431" y="3785060"/>
              <a:ext cx="2987200" cy="23388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69" name="直線コネクタ 368"/>
            <p:cNvCxnSpPr>
              <a:stCxn id="367" idx="1"/>
              <a:endCxn id="367" idx="3"/>
            </p:cNvCxnSpPr>
            <p:nvPr/>
          </p:nvCxnSpPr>
          <p:spPr>
            <a:xfrm>
              <a:off x="2445431" y="4954472"/>
              <a:ext cx="29872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6" name="直線コネクタ 625"/>
            <p:cNvCxnSpPr>
              <a:stCxn id="367" idx="0"/>
              <a:endCxn id="367" idx="2"/>
            </p:cNvCxnSpPr>
            <p:nvPr/>
          </p:nvCxnSpPr>
          <p:spPr>
            <a:xfrm>
              <a:off x="3939032" y="3785060"/>
              <a:ext cx="0" cy="2338824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28" name="二等辺三角形 627"/>
            <p:cNvSpPr/>
            <p:nvPr/>
          </p:nvSpPr>
          <p:spPr>
            <a:xfrm rot="10800000">
              <a:off x="4567920" y="4265842"/>
              <a:ext cx="254044" cy="211759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29" name="二等辺三角形 628"/>
            <p:cNvSpPr/>
            <p:nvPr/>
          </p:nvSpPr>
          <p:spPr>
            <a:xfrm rot="10800000">
              <a:off x="3006889" y="5452524"/>
              <a:ext cx="254044" cy="211759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91" name="二等辺三角形 690"/>
            <p:cNvSpPr/>
            <p:nvPr/>
          </p:nvSpPr>
          <p:spPr>
            <a:xfrm rot="10800000">
              <a:off x="3016012" y="4289838"/>
              <a:ext cx="254044" cy="211759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92" name="二等辺三角形 691"/>
            <p:cNvSpPr/>
            <p:nvPr/>
          </p:nvSpPr>
          <p:spPr>
            <a:xfrm rot="10800000">
              <a:off x="4567919" y="5472019"/>
              <a:ext cx="254044" cy="211759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700" name="直線コネクタ 699"/>
          <p:cNvCxnSpPr/>
          <p:nvPr/>
        </p:nvCxnSpPr>
        <p:spPr>
          <a:xfrm flipV="1">
            <a:off x="1928959" y="2869175"/>
            <a:ext cx="435686" cy="10454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3" name="直線コネクタ 702"/>
          <p:cNvCxnSpPr>
            <a:stCxn id="607" idx="2"/>
          </p:cNvCxnSpPr>
          <p:nvPr/>
        </p:nvCxnSpPr>
        <p:spPr>
          <a:xfrm>
            <a:off x="1887781" y="3779727"/>
            <a:ext cx="476863" cy="215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7" name="テキスト ボックス 706"/>
          <p:cNvSpPr txBox="1"/>
          <p:nvPr/>
        </p:nvSpPr>
        <p:spPr>
          <a:xfrm>
            <a:off x="2103476" y="2158739"/>
            <a:ext cx="2142043" cy="632685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r>
              <a:rPr lang="en-US" altLang="ja-JP" sz="1200" dirty="0"/>
              <a:t>Design area is divided physically. CTS origins are blue buffer(tap)</a:t>
            </a:r>
            <a:endParaRPr lang="ja-JP" altLang="en-US" sz="1200" dirty="0"/>
          </a:p>
        </p:txBody>
      </p:sp>
      <p:sp>
        <p:nvSpPr>
          <p:cNvPr id="712" name="右矢印 711"/>
          <p:cNvSpPr/>
          <p:nvPr/>
        </p:nvSpPr>
        <p:spPr>
          <a:xfrm>
            <a:off x="4268256" y="1663328"/>
            <a:ext cx="430026" cy="199063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7925" tIns="38963" rIns="77925" bIns="38963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714" name="テキスト ボックス 713"/>
          <p:cNvSpPr txBox="1"/>
          <p:nvPr/>
        </p:nvSpPr>
        <p:spPr>
          <a:xfrm>
            <a:off x="4755946" y="2888774"/>
            <a:ext cx="4355517" cy="1032794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600" b="1" dirty="0"/>
              <a:t>A conventional concept is not effective due to the limitation of size and ICG structure. </a:t>
            </a:r>
          </a:p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Our design requires low power and short TAT. </a:t>
            </a:r>
          </a:p>
        </p:txBody>
      </p:sp>
      <p:sp>
        <p:nvSpPr>
          <p:cNvPr id="135" name="コンテンツ プレースホルダー 2">
            <a:extLst>
              <a:ext uri="{FF2B5EF4-FFF2-40B4-BE49-F238E27FC236}">
                <a16:creationId xmlns:a16="http://schemas.microsoft.com/office/drawing/2014/main" id="{6B115B6B-DC77-4085-8A18-F83CBE735F85}"/>
              </a:ext>
            </a:extLst>
          </p:cNvPr>
          <p:cNvSpPr txBox="1">
            <a:spLocks/>
          </p:cNvSpPr>
          <p:nvPr/>
        </p:nvSpPr>
        <p:spPr bwMode="auto">
          <a:xfrm>
            <a:off x="356708" y="4111564"/>
            <a:ext cx="8496944" cy="9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tx1"/>
                </a:solidFill>
                <a:latin typeface="+mj-ea"/>
                <a:ea typeface="+mj-ea"/>
                <a:cs typeface="Meiryo UI" pitchFamily="50" charset="-128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/>
              <a:t>A proposed clock distribution concept and design</a:t>
            </a:r>
            <a:r>
              <a:rPr lang="ja-JP" altLang="en-US" sz="1600" dirty="0"/>
              <a:t> </a:t>
            </a:r>
            <a:r>
              <a:rPr lang="en-US" altLang="ja-JP" sz="1600" dirty="0"/>
              <a:t>methodology, </a:t>
            </a:r>
          </a:p>
          <a:p>
            <a:pPr lvl="1"/>
            <a:r>
              <a:rPr lang="en-US" altLang="ja-JP" sz="1600" dirty="0">
                <a:solidFill>
                  <a:srgbClr val="0000FF"/>
                </a:solidFill>
              </a:rPr>
              <a:t>Much lower power as well as better quality. </a:t>
            </a:r>
          </a:p>
          <a:p>
            <a:pPr lvl="1"/>
            <a:r>
              <a:rPr lang="en-US" altLang="ja-JP" sz="1600" dirty="0">
                <a:solidFill>
                  <a:srgbClr val="0000FF"/>
                </a:solidFill>
              </a:rPr>
              <a:t>Automated method with custom cells reduces engineering time drastically.</a:t>
            </a:r>
            <a:endParaRPr lang="en-US" altLang="ja-JP" sz="1600" dirty="0"/>
          </a:p>
        </p:txBody>
      </p:sp>
      <p:sp>
        <p:nvSpPr>
          <p:cNvPr id="133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8279424" y="4942284"/>
            <a:ext cx="864577" cy="201216"/>
          </a:xfrm>
        </p:spPr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4950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419" y="90887"/>
            <a:ext cx="8496300" cy="421481"/>
          </a:xfrm>
        </p:spPr>
        <p:txBody>
          <a:bodyPr/>
          <a:lstStyle/>
          <a:p>
            <a:r>
              <a:rPr kumimoji="1" lang="en-US" altLang="ja-JP" dirty="0"/>
              <a:t>Comparison with conventional concepts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  <p:graphicFrame>
        <p:nvGraphicFramePr>
          <p:cNvPr id="816" name="表 8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076345"/>
              </p:ext>
            </p:extLst>
          </p:nvPr>
        </p:nvGraphicFramePr>
        <p:xfrm>
          <a:off x="397036" y="578770"/>
          <a:ext cx="8365963" cy="43930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1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7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99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99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99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7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2934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CTS by commercial tools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Conventional</a:t>
                      </a:r>
                      <a:endParaRPr kumimoji="1" lang="en-US" altLang="ja-JP" sz="1000" baseline="0" dirty="0"/>
                    </a:p>
                    <a:p>
                      <a:pPr algn="ctr"/>
                      <a:r>
                        <a:rPr kumimoji="1" lang="en-US" altLang="ja-JP" sz="1000" baseline="0" dirty="0"/>
                        <a:t>Hybrid Clock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aseline="0" dirty="0"/>
                        <a:t>Conventional</a:t>
                      </a:r>
                    </a:p>
                    <a:p>
                      <a:pPr algn="ctr"/>
                      <a:r>
                        <a:rPr kumimoji="1" lang="en-US" altLang="ja-JP" sz="1000" baseline="0" dirty="0"/>
                        <a:t>Spine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/>
                        <a:t>Proposed</a:t>
                      </a:r>
                      <a:endParaRPr kumimoji="1" lang="en-US" altLang="ja-JP" sz="1000" baseline="0" dirty="0"/>
                    </a:p>
                    <a:p>
                      <a:pPr algn="ctr"/>
                      <a:r>
                        <a:rPr kumimoji="1" lang="en-US" altLang="ja-JP" sz="1200" baseline="0" dirty="0"/>
                        <a:t>Hybrid clock</a:t>
                      </a:r>
                      <a:endParaRPr kumimoji="1" lang="en-US" altLang="ja-JP" sz="2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995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Layout</a:t>
                      </a:r>
                      <a:r>
                        <a:rPr kumimoji="1" lang="en-US" altLang="ja-JP" sz="1000" baseline="0" dirty="0"/>
                        <a:t> image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577">
                <a:tc gridSpan="2">
                  <a:txBody>
                    <a:bodyPr/>
                    <a:lstStyle/>
                    <a:p>
                      <a:r>
                        <a:rPr kumimoji="1" lang="en-US" altLang="ja-JP" sz="1000" dirty="0"/>
                        <a:t>Application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</a:rPr>
                        <a:t>“Sardines</a:t>
                      </a:r>
                      <a:r>
                        <a:rPr kumimoji="1" lang="en-US" altLang="ja-JP" sz="1000" b="1" baseline="0" dirty="0">
                          <a:solidFill>
                            <a:schemeClr val="tx1"/>
                          </a:solidFill>
                        </a:rPr>
                        <a:t> Type”</a:t>
                      </a:r>
                    </a:p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(Mix-Signal</a:t>
                      </a:r>
                    </a:p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Low-power/cost </a:t>
                      </a:r>
                      <a:r>
                        <a:rPr kumimoji="1" lang="en-US" altLang="ja-JP" sz="1000" b="0" dirty="0" err="1">
                          <a:solidFill>
                            <a:schemeClr val="tx1"/>
                          </a:solidFill>
                        </a:rPr>
                        <a:t>SoC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“Tuna</a:t>
                      </a:r>
                      <a:r>
                        <a:rPr kumimoji="1" lang="en-US" altLang="ja-JP" sz="1000" baseline="0" dirty="0"/>
                        <a:t> Type”</a:t>
                      </a:r>
                    </a:p>
                    <a:p>
                      <a:pPr algn="ctr"/>
                      <a:r>
                        <a:rPr kumimoji="1" lang="en-US" altLang="ja-JP" sz="1000" dirty="0"/>
                        <a:t>(MPU, </a:t>
                      </a:r>
                      <a:r>
                        <a:rPr kumimoji="1" lang="en-US" altLang="ja-JP" sz="1000" dirty="0" err="1"/>
                        <a:t>NoC</a:t>
                      </a:r>
                      <a:r>
                        <a:rPr kumimoji="1" lang="en-US" altLang="ja-JP" sz="1000" dirty="0"/>
                        <a:t>, </a:t>
                      </a:r>
                    </a:p>
                    <a:p>
                      <a:pPr algn="ctr"/>
                      <a:r>
                        <a:rPr kumimoji="1" lang="en-US" altLang="ja-JP" sz="1000" dirty="0"/>
                        <a:t>High Speed IF)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“Tuna Type”</a:t>
                      </a:r>
                    </a:p>
                    <a:p>
                      <a:pPr algn="ctr"/>
                      <a:r>
                        <a:rPr kumimoji="1" lang="en-US" altLang="ja-JP" sz="1000" dirty="0"/>
                        <a:t>(MPU, </a:t>
                      </a:r>
                      <a:r>
                        <a:rPr kumimoji="1" lang="en-US" altLang="ja-JP" sz="1000" dirty="0" err="1"/>
                        <a:t>NoC</a:t>
                      </a:r>
                      <a:r>
                        <a:rPr kumimoji="1" lang="en-US" altLang="ja-JP" sz="1000" dirty="0"/>
                        <a:t>, </a:t>
                      </a:r>
                    </a:p>
                    <a:p>
                      <a:pPr algn="ctr"/>
                      <a:r>
                        <a:rPr kumimoji="1" lang="en-US" altLang="ja-JP" sz="1000" dirty="0"/>
                        <a:t>High Speed IF)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solidFill>
                            <a:schemeClr val="tx1"/>
                          </a:solidFill>
                        </a:rPr>
                        <a:t>“Sardines</a:t>
                      </a:r>
                      <a:r>
                        <a:rPr kumimoji="1" lang="en-US" altLang="ja-JP" sz="1000" b="1" baseline="0" dirty="0">
                          <a:solidFill>
                            <a:schemeClr val="tx1"/>
                          </a:solidFill>
                        </a:rPr>
                        <a:t> Type”</a:t>
                      </a:r>
                      <a:endParaRPr kumimoji="1" lang="en-US" altLang="ja-JP" sz="10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(Mix-Signal</a:t>
                      </a:r>
                    </a:p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Low-power/cost </a:t>
                      </a:r>
                      <a:r>
                        <a:rPr kumimoji="1" lang="en-US" altLang="ja-JP" sz="1000" b="0" dirty="0" err="1">
                          <a:solidFill>
                            <a:schemeClr val="tx1"/>
                          </a:solidFill>
                        </a:rPr>
                        <a:t>SoC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023926"/>
                  </a:ext>
                </a:extLst>
              </a:tr>
              <a:tr h="399647">
                <a:tc rowSpan="4">
                  <a:txBody>
                    <a:bodyPr/>
                    <a:lstStyle/>
                    <a:p>
                      <a:r>
                        <a:rPr kumimoji="1" lang="en-US" altLang="ja-JP" sz="1000" dirty="0"/>
                        <a:t>Target</a:t>
                      </a:r>
                      <a:endParaRPr kumimoji="1" lang="en-US" altLang="ja-JP" sz="1000" baseline="0" dirty="0"/>
                    </a:p>
                    <a:p>
                      <a:r>
                        <a:rPr kumimoji="1" lang="en-US" altLang="ja-JP" sz="1000" baseline="0" dirty="0"/>
                        <a:t>Design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Size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/>
                        <a:t>Large designs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</a:rPr>
                        <a:t>Large</a:t>
                      </a:r>
                      <a:r>
                        <a:rPr kumimoji="1" lang="en-US" altLang="ja-JP" sz="1000" baseline="0" dirty="0">
                          <a:solidFill>
                            <a:schemeClr val="tx1"/>
                          </a:solidFill>
                        </a:rPr>
                        <a:t> designs</a:t>
                      </a:r>
                      <a:endParaRPr kumimoji="1" lang="en-US" altLang="ja-JP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45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Speed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Under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GHz</a:t>
                      </a:r>
                      <a:endParaRPr kumimoji="1" lang="ja-JP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</a:rPr>
                        <a:t>Over</a:t>
                      </a:r>
                      <a:r>
                        <a:rPr kumimoji="1" lang="en-US" altLang="ja-JP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</a:rPr>
                        <a:t>GHz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</a:rPr>
                        <a:t>Over GHz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</a:rPr>
                        <a:t>Under</a:t>
                      </a:r>
                      <a:r>
                        <a:rPr kumimoji="1" lang="en-US" altLang="ja-JP" sz="14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</a:rPr>
                        <a:t>GHz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6453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structure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simple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aseline="0" dirty="0">
                          <a:solidFill>
                            <a:srgbClr val="FF0000"/>
                          </a:solidFill>
                        </a:rPr>
                        <a:t>very simple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612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Layer</a:t>
                      </a:r>
                      <a:r>
                        <a:rPr kumimoji="1" lang="en-US" altLang="ja-JP" sz="1000" baseline="0" dirty="0"/>
                        <a:t> number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Need thick</a:t>
                      </a:r>
                      <a:r>
                        <a:rPr kumimoji="1" lang="en-US" altLang="ja-JP" sz="1000" baseline="0" dirty="0">
                          <a:solidFill>
                            <a:srgbClr val="FF0000"/>
                          </a:solidFill>
                        </a:rPr>
                        <a:t> metal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Need thick metal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453">
                <a:tc rowSpan="3">
                  <a:txBody>
                    <a:bodyPr/>
                    <a:lstStyle/>
                    <a:p>
                      <a:r>
                        <a:rPr kumimoji="1" lang="en-US" altLang="ja-JP" sz="1000" dirty="0"/>
                        <a:t>Result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effort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Minimum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rgbClr val="FF0000"/>
                          </a:solidFill>
                        </a:rPr>
                        <a:t>A lot</a:t>
                      </a:r>
                      <a:endParaRPr kumimoji="1" lang="ja-JP" altLang="en-US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baseline="0" dirty="0">
                          <a:solidFill>
                            <a:srgbClr val="FF0000"/>
                          </a:solidFill>
                        </a:rPr>
                        <a:t>A lot</a:t>
                      </a:r>
                      <a:endParaRPr kumimoji="1" lang="ja-JP" altLang="en-US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Minimum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453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skew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kumimoji="1" lang="en-US" altLang="ja-JP" sz="1000" baseline="0" dirty="0">
                          <a:solidFill>
                            <a:srgbClr val="FF0000"/>
                          </a:solidFill>
                        </a:rPr>
                        <a:t> good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Very</a:t>
                      </a:r>
                      <a:r>
                        <a:rPr kumimoji="1" lang="en-US" altLang="ja-JP" sz="1100" baseline="0" dirty="0">
                          <a:solidFill>
                            <a:srgbClr val="0000FF"/>
                          </a:solidFill>
                        </a:rPr>
                        <a:t> good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453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power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Not good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kumimoji="1" lang="en-US" altLang="ja-JP" sz="1000" baseline="0" dirty="0">
                          <a:solidFill>
                            <a:srgbClr val="FF0000"/>
                          </a:solidFill>
                        </a:rPr>
                        <a:t> good</a:t>
                      </a:r>
                      <a:endParaRPr kumimoji="1" lang="ja-JP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1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7" name="正方形/長方形 816"/>
          <p:cNvSpPr/>
          <p:nvPr/>
        </p:nvSpPr>
        <p:spPr>
          <a:xfrm>
            <a:off x="7161243" y="586659"/>
            <a:ext cx="1581331" cy="435872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1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90" y="1184544"/>
            <a:ext cx="1503557" cy="77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0" name="グループ化 819"/>
          <p:cNvGrpSpPr/>
          <p:nvPr/>
        </p:nvGrpSpPr>
        <p:grpSpPr>
          <a:xfrm>
            <a:off x="2696975" y="1086681"/>
            <a:ext cx="1006106" cy="886284"/>
            <a:chOff x="3253532" y="1128812"/>
            <a:chExt cx="5040560" cy="4752528"/>
          </a:xfrm>
        </p:grpSpPr>
        <p:cxnSp>
          <p:nvCxnSpPr>
            <p:cNvPr id="822" name="直線コネクタ 821"/>
            <p:cNvCxnSpPr>
              <a:endCxn id="912" idx="3"/>
            </p:cNvCxnSpPr>
            <p:nvPr/>
          </p:nvCxnSpPr>
          <p:spPr>
            <a:xfrm>
              <a:off x="3253532" y="3710434"/>
              <a:ext cx="216024" cy="1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3" name="カギ線コネクタ 822"/>
            <p:cNvCxnSpPr>
              <a:stCxn id="913" idx="0"/>
              <a:endCxn id="914" idx="3"/>
            </p:cNvCxnSpPr>
            <p:nvPr/>
          </p:nvCxnSpPr>
          <p:spPr>
            <a:xfrm flipH="1" flipV="1">
              <a:off x="4693692" y="3177315"/>
              <a:ext cx="896376" cy="533120"/>
            </a:xfrm>
            <a:prstGeom prst="bentConnector4">
              <a:avLst>
                <a:gd name="adj1" fmla="val -25503"/>
                <a:gd name="adj2" fmla="val 61644"/>
              </a:avLst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4" name="カギ線コネクタ 823"/>
            <p:cNvCxnSpPr>
              <a:endCxn id="915" idx="3"/>
            </p:cNvCxnSpPr>
            <p:nvPr/>
          </p:nvCxnSpPr>
          <p:spPr>
            <a:xfrm flipV="1">
              <a:off x="5811044" y="3177315"/>
              <a:ext cx="970880" cy="203266"/>
            </a:xfrm>
            <a:prstGeom prst="bentConnector2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5" name="カギ線コネクタ 824"/>
            <p:cNvCxnSpPr>
              <a:stCxn id="913" idx="0"/>
              <a:endCxn id="921" idx="3"/>
            </p:cNvCxnSpPr>
            <p:nvPr/>
          </p:nvCxnSpPr>
          <p:spPr>
            <a:xfrm flipH="1">
              <a:off x="4549676" y="3710435"/>
              <a:ext cx="1040392" cy="580126"/>
            </a:xfrm>
            <a:prstGeom prst="bentConnector4">
              <a:avLst>
                <a:gd name="adj1" fmla="val -21972"/>
                <a:gd name="adj2" fmla="val 60700"/>
              </a:avLst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6" name="カギ線コネクタ 825"/>
            <p:cNvCxnSpPr>
              <a:endCxn id="920" idx="3"/>
            </p:cNvCxnSpPr>
            <p:nvPr/>
          </p:nvCxnSpPr>
          <p:spPr>
            <a:xfrm>
              <a:off x="5827713" y="4059238"/>
              <a:ext cx="954211" cy="237926"/>
            </a:xfrm>
            <a:prstGeom prst="bentConnector2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7" name="カギ線コネクタ 826"/>
            <p:cNvCxnSpPr>
              <a:stCxn id="914" idx="0"/>
              <a:endCxn id="916" idx="3"/>
            </p:cNvCxnSpPr>
            <p:nvPr/>
          </p:nvCxnSpPr>
          <p:spPr>
            <a:xfrm rot="16200000" flipV="1">
              <a:off x="4153209" y="2388529"/>
              <a:ext cx="432895" cy="64807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8" name="カギ線コネクタ 827"/>
            <p:cNvCxnSpPr>
              <a:stCxn id="914" idx="0"/>
              <a:endCxn id="917" idx="3"/>
            </p:cNvCxnSpPr>
            <p:nvPr/>
          </p:nvCxnSpPr>
          <p:spPr>
            <a:xfrm rot="5400000" flipH="1" flipV="1">
              <a:off x="4765277" y="2424533"/>
              <a:ext cx="432895" cy="57606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9" name="カギ線コネクタ 828"/>
            <p:cNvCxnSpPr>
              <a:stCxn id="915" idx="0"/>
              <a:endCxn id="918" idx="3"/>
            </p:cNvCxnSpPr>
            <p:nvPr/>
          </p:nvCxnSpPr>
          <p:spPr>
            <a:xfrm rot="16200000" flipV="1">
              <a:off x="6330012" y="2477100"/>
              <a:ext cx="687801" cy="21602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0" name="カギ線コネクタ 829"/>
            <p:cNvCxnSpPr>
              <a:stCxn id="915" idx="0"/>
              <a:endCxn id="919" idx="3"/>
            </p:cNvCxnSpPr>
            <p:nvPr/>
          </p:nvCxnSpPr>
          <p:spPr>
            <a:xfrm rot="5400000" flipH="1" flipV="1">
              <a:off x="6942080" y="2081056"/>
              <a:ext cx="687801" cy="100811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1" name="カギ線コネクタ 830"/>
            <p:cNvCxnSpPr>
              <a:stCxn id="921" idx="0"/>
              <a:endCxn id="909" idx="3"/>
            </p:cNvCxnSpPr>
            <p:nvPr/>
          </p:nvCxnSpPr>
          <p:spPr>
            <a:xfrm rot="5400000">
              <a:off x="4022454" y="4418014"/>
              <a:ext cx="406372" cy="64807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2" name="カギ線コネクタ 831"/>
            <p:cNvCxnSpPr>
              <a:stCxn id="921" idx="0"/>
              <a:endCxn id="910" idx="3"/>
            </p:cNvCxnSpPr>
            <p:nvPr/>
          </p:nvCxnSpPr>
          <p:spPr>
            <a:xfrm rot="16200000" flipH="1">
              <a:off x="4634522" y="4454018"/>
              <a:ext cx="406372" cy="57606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3" name="カギ線コネクタ 832"/>
            <p:cNvCxnSpPr>
              <a:stCxn id="920" idx="0"/>
              <a:endCxn id="911" idx="3"/>
            </p:cNvCxnSpPr>
            <p:nvPr/>
          </p:nvCxnSpPr>
          <p:spPr>
            <a:xfrm rot="5400000">
              <a:off x="6474028" y="4637339"/>
              <a:ext cx="399769" cy="216024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4" name="カギ線コネクタ 833"/>
            <p:cNvCxnSpPr>
              <a:stCxn id="920" idx="0"/>
              <a:endCxn id="908" idx="3"/>
            </p:cNvCxnSpPr>
            <p:nvPr/>
          </p:nvCxnSpPr>
          <p:spPr>
            <a:xfrm rot="16200000" flipH="1">
              <a:off x="7086096" y="4241295"/>
              <a:ext cx="399769" cy="1008112"/>
            </a:xfrm>
            <a:prstGeom prst="bentConnector3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35" name="直線コネクタ 834"/>
            <p:cNvCxnSpPr>
              <a:endCxn id="870" idx="5"/>
            </p:cNvCxnSpPr>
            <p:nvPr/>
          </p:nvCxnSpPr>
          <p:spPr>
            <a:xfrm flipH="1" flipV="1">
              <a:off x="3808505" y="1650659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6" name="直線コネクタ 835"/>
            <p:cNvCxnSpPr>
              <a:endCxn id="871" idx="3"/>
            </p:cNvCxnSpPr>
            <p:nvPr/>
          </p:nvCxnSpPr>
          <p:spPr>
            <a:xfrm flipV="1">
              <a:off x="4045620" y="1938691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7" name="直線コネクタ 836"/>
            <p:cNvCxnSpPr>
              <a:endCxn id="872" idx="7"/>
            </p:cNvCxnSpPr>
            <p:nvPr/>
          </p:nvCxnSpPr>
          <p:spPr>
            <a:xfrm flipH="1">
              <a:off x="3664489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8" name="直線コネクタ 837"/>
            <p:cNvCxnSpPr>
              <a:endCxn id="873" idx="1"/>
            </p:cNvCxnSpPr>
            <p:nvPr/>
          </p:nvCxnSpPr>
          <p:spPr>
            <a:xfrm>
              <a:off x="4045620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9" name="直線コネクタ 838"/>
            <p:cNvCxnSpPr>
              <a:stCxn id="916" idx="0"/>
            </p:cNvCxnSpPr>
            <p:nvPr/>
          </p:nvCxnSpPr>
          <p:spPr>
            <a:xfrm flipV="1">
              <a:off x="4045620" y="203179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0" name="直線コネクタ 839"/>
            <p:cNvCxnSpPr>
              <a:endCxn id="874" idx="5"/>
            </p:cNvCxnSpPr>
            <p:nvPr/>
          </p:nvCxnSpPr>
          <p:spPr>
            <a:xfrm flipH="1" flipV="1">
              <a:off x="5032641" y="1251737"/>
              <a:ext cx="237115" cy="81317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1" name="直線コネクタ 840"/>
            <p:cNvCxnSpPr>
              <a:endCxn id="875" idx="3"/>
            </p:cNvCxnSpPr>
            <p:nvPr/>
          </p:nvCxnSpPr>
          <p:spPr>
            <a:xfrm flipV="1">
              <a:off x="5269756" y="1611777"/>
              <a:ext cx="453139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2" name="直線コネクタ 841"/>
            <p:cNvCxnSpPr>
              <a:endCxn id="876" idx="7"/>
            </p:cNvCxnSpPr>
            <p:nvPr/>
          </p:nvCxnSpPr>
          <p:spPr>
            <a:xfrm flipH="1">
              <a:off x="4888625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3" name="直線コネクタ 842"/>
            <p:cNvCxnSpPr>
              <a:endCxn id="877" idx="1"/>
            </p:cNvCxnSpPr>
            <p:nvPr/>
          </p:nvCxnSpPr>
          <p:spPr>
            <a:xfrm>
              <a:off x="5269756" y="2031790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4" name="直線コネクタ 843"/>
            <p:cNvCxnSpPr/>
            <p:nvPr/>
          </p:nvCxnSpPr>
          <p:spPr>
            <a:xfrm flipV="1">
              <a:off x="5269756" y="2031790"/>
              <a:ext cx="0" cy="216024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5" name="直線コネクタ 844"/>
            <p:cNvCxnSpPr>
              <a:endCxn id="878" idx="5"/>
            </p:cNvCxnSpPr>
            <p:nvPr/>
          </p:nvCxnSpPr>
          <p:spPr>
            <a:xfrm flipV="1">
              <a:off x="6565900" y="1395753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6" name="直線コネクタ 845"/>
            <p:cNvCxnSpPr>
              <a:endCxn id="879" idx="3"/>
            </p:cNvCxnSpPr>
            <p:nvPr/>
          </p:nvCxnSpPr>
          <p:spPr>
            <a:xfrm flipH="1" flipV="1">
              <a:off x="6328785" y="1683785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7" name="直線コネクタ 846"/>
            <p:cNvCxnSpPr>
              <a:endCxn id="880" idx="7"/>
            </p:cNvCxnSpPr>
            <p:nvPr/>
          </p:nvCxnSpPr>
          <p:spPr>
            <a:xfrm>
              <a:off x="6565900" y="1776884"/>
              <a:ext cx="525147" cy="23711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8" name="直線コネクタ 847"/>
            <p:cNvCxnSpPr>
              <a:endCxn id="881" idx="1"/>
            </p:cNvCxnSpPr>
            <p:nvPr/>
          </p:nvCxnSpPr>
          <p:spPr>
            <a:xfrm flipH="1">
              <a:off x="6184769" y="1776884"/>
              <a:ext cx="381131" cy="95719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9" name="直線コネクタ 848"/>
            <p:cNvCxnSpPr/>
            <p:nvPr/>
          </p:nvCxnSpPr>
          <p:spPr>
            <a:xfrm flipH="1" flipV="1">
              <a:off x="6565900" y="1776884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0" name="直線コネクタ 849"/>
            <p:cNvCxnSpPr>
              <a:endCxn id="882" idx="5"/>
            </p:cNvCxnSpPr>
            <p:nvPr/>
          </p:nvCxnSpPr>
          <p:spPr>
            <a:xfrm flipH="1" flipV="1">
              <a:off x="7552921" y="1395753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1" name="直線コネクタ 850"/>
            <p:cNvCxnSpPr>
              <a:endCxn id="883" idx="3"/>
            </p:cNvCxnSpPr>
            <p:nvPr/>
          </p:nvCxnSpPr>
          <p:spPr>
            <a:xfrm flipV="1">
              <a:off x="7790036" y="1683785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2" name="直線コネクタ 851"/>
            <p:cNvCxnSpPr>
              <a:endCxn id="884" idx="7"/>
            </p:cNvCxnSpPr>
            <p:nvPr/>
          </p:nvCxnSpPr>
          <p:spPr>
            <a:xfrm flipH="1">
              <a:off x="7408905" y="1776884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3" name="直線コネクタ 852"/>
            <p:cNvCxnSpPr>
              <a:endCxn id="885" idx="1"/>
            </p:cNvCxnSpPr>
            <p:nvPr/>
          </p:nvCxnSpPr>
          <p:spPr>
            <a:xfrm>
              <a:off x="7790036" y="1776884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4" name="直線コネクタ 853"/>
            <p:cNvCxnSpPr/>
            <p:nvPr/>
          </p:nvCxnSpPr>
          <p:spPr>
            <a:xfrm flipV="1">
              <a:off x="7790036" y="1776884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5" name="直線コネクタ 854"/>
            <p:cNvCxnSpPr>
              <a:endCxn id="886" idx="5"/>
            </p:cNvCxnSpPr>
            <p:nvPr/>
          </p:nvCxnSpPr>
          <p:spPr>
            <a:xfrm rot="10800000" flipH="1" flipV="1">
              <a:off x="7790036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6" name="直線コネクタ 855"/>
            <p:cNvCxnSpPr>
              <a:endCxn id="887" idx="3"/>
            </p:cNvCxnSpPr>
            <p:nvPr/>
          </p:nvCxnSpPr>
          <p:spPr>
            <a:xfrm rot="10800000" flipV="1">
              <a:off x="7552921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7" name="直線コネクタ 856"/>
            <p:cNvCxnSpPr>
              <a:endCxn id="888" idx="7"/>
            </p:cNvCxnSpPr>
            <p:nvPr/>
          </p:nvCxnSpPr>
          <p:spPr>
            <a:xfrm flipV="1">
              <a:off x="7790036" y="4276073"/>
              <a:ext cx="381131" cy="117321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8" name="直線コネクタ 857"/>
            <p:cNvCxnSpPr>
              <a:endCxn id="889" idx="1"/>
            </p:cNvCxnSpPr>
            <p:nvPr/>
          </p:nvCxnSpPr>
          <p:spPr>
            <a:xfrm rot="10800000">
              <a:off x="7408905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9" name="直線コネクタ 858"/>
            <p:cNvCxnSpPr/>
            <p:nvPr/>
          </p:nvCxnSpPr>
          <p:spPr>
            <a:xfrm rot="10800000" flipV="1">
              <a:off x="7790036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0" name="直線コネクタ 859"/>
            <p:cNvCxnSpPr>
              <a:endCxn id="890" idx="5"/>
            </p:cNvCxnSpPr>
            <p:nvPr/>
          </p:nvCxnSpPr>
          <p:spPr>
            <a:xfrm rot="10800000" flipH="1" flipV="1">
              <a:off x="6565900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1" name="直線コネクタ 860"/>
            <p:cNvCxnSpPr>
              <a:endCxn id="891" idx="3"/>
            </p:cNvCxnSpPr>
            <p:nvPr/>
          </p:nvCxnSpPr>
          <p:spPr>
            <a:xfrm rot="10800000" flipV="1">
              <a:off x="6328785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2" name="直線コネクタ 861"/>
            <p:cNvCxnSpPr>
              <a:endCxn id="892" idx="7"/>
            </p:cNvCxnSpPr>
            <p:nvPr/>
          </p:nvCxnSpPr>
          <p:spPr>
            <a:xfrm rot="10800000" flipH="1">
              <a:off x="6565900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3" name="直線コネクタ 862"/>
            <p:cNvCxnSpPr>
              <a:endCxn id="893" idx="1"/>
            </p:cNvCxnSpPr>
            <p:nvPr/>
          </p:nvCxnSpPr>
          <p:spPr>
            <a:xfrm rot="10800000">
              <a:off x="6184769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4" name="直線コネクタ 863"/>
            <p:cNvCxnSpPr/>
            <p:nvPr/>
          </p:nvCxnSpPr>
          <p:spPr>
            <a:xfrm rot="10800000" flipV="1">
              <a:off x="6565900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5" name="直線コネクタ 864"/>
            <p:cNvCxnSpPr>
              <a:endCxn id="894" idx="5"/>
            </p:cNvCxnSpPr>
            <p:nvPr/>
          </p:nvCxnSpPr>
          <p:spPr>
            <a:xfrm rot="10800000" flipV="1">
              <a:off x="4888625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6" name="直線コネクタ 865"/>
            <p:cNvCxnSpPr>
              <a:endCxn id="895" idx="3"/>
            </p:cNvCxnSpPr>
            <p:nvPr/>
          </p:nvCxnSpPr>
          <p:spPr>
            <a:xfrm>
              <a:off x="5125740" y="5377284"/>
              <a:ext cx="59715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7" name="直線コネクタ 866"/>
            <p:cNvCxnSpPr>
              <a:endCxn id="896" idx="7"/>
            </p:cNvCxnSpPr>
            <p:nvPr/>
          </p:nvCxnSpPr>
          <p:spPr>
            <a:xfrm rot="10800000">
              <a:off x="4744609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8" name="直線コネクタ 867"/>
            <p:cNvCxnSpPr>
              <a:endCxn id="897" idx="1"/>
            </p:cNvCxnSpPr>
            <p:nvPr/>
          </p:nvCxnSpPr>
          <p:spPr>
            <a:xfrm flipV="1">
              <a:off x="5125740" y="4492097"/>
              <a:ext cx="453139" cy="885187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9" name="直線コネクタ 868"/>
            <p:cNvCxnSpPr/>
            <p:nvPr/>
          </p:nvCxnSpPr>
          <p:spPr>
            <a:xfrm rot="10800000" flipH="1" flipV="1">
              <a:off x="5125740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0" name="円/楕円 869"/>
            <p:cNvSpPr/>
            <p:nvPr/>
          </p:nvSpPr>
          <p:spPr>
            <a:xfrm>
              <a:off x="3685580" y="152773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4261644" y="1815766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3541564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4405660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4" name="円/楕円 873"/>
            <p:cNvSpPr/>
            <p:nvPr/>
          </p:nvSpPr>
          <p:spPr>
            <a:xfrm>
              <a:off x="4909716" y="112881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5701804" y="148885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4765700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5629796" y="246383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8" name="円/楕円 877"/>
            <p:cNvSpPr/>
            <p:nvPr/>
          </p:nvSpPr>
          <p:spPr>
            <a:xfrm flipH="1">
              <a:off x="6781924" y="127282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9" name="円/楕円 878"/>
            <p:cNvSpPr/>
            <p:nvPr/>
          </p:nvSpPr>
          <p:spPr>
            <a:xfrm flipH="1">
              <a:off x="6205860" y="156086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0" name="円/楕円 879"/>
            <p:cNvSpPr/>
            <p:nvPr/>
          </p:nvSpPr>
          <p:spPr>
            <a:xfrm flipH="1">
              <a:off x="7069956" y="199290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1" name="円/楕円 880"/>
            <p:cNvSpPr/>
            <p:nvPr/>
          </p:nvSpPr>
          <p:spPr>
            <a:xfrm flipH="1">
              <a:off x="6061844" y="271298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7429996" y="127282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8006060" y="156086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7285980" y="220893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5" name="円/楕円 884"/>
            <p:cNvSpPr/>
            <p:nvPr/>
          </p:nvSpPr>
          <p:spPr>
            <a:xfrm>
              <a:off x="8150076" y="220893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6" name="円/楕円 885"/>
            <p:cNvSpPr/>
            <p:nvPr/>
          </p:nvSpPr>
          <p:spPr>
            <a:xfrm rot="10800000">
              <a:off x="8006060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7" name="円/楕円 886"/>
            <p:cNvSpPr/>
            <p:nvPr/>
          </p:nvSpPr>
          <p:spPr>
            <a:xfrm rot="10800000">
              <a:off x="7429996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8" name="円/楕円 887"/>
            <p:cNvSpPr/>
            <p:nvPr/>
          </p:nvSpPr>
          <p:spPr>
            <a:xfrm rot="10800000">
              <a:off x="8150076" y="4153148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89" name="円/楕円 888"/>
            <p:cNvSpPr/>
            <p:nvPr/>
          </p:nvSpPr>
          <p:spPr>
            <a:xfrm rot="10800000">
              <a:off x="7285980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0" name="円/楕円 889"/>
            <p:cNvSpPr/>
            <p:nvPr/>
          </p:nvSpPr>
          <p:spPr>
            <a:xfrm rot="10800000">
              <a:off x="678192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1" name="円/楕円 890"/>
            <p:cNvSpPr/>
            <p:nvPr/>
          </p:nvSpPr>
          <p:spPr>
            <a:xfrm rot="10800000">
              <a:off x="6205860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2" name="円/楕円 891"/>
            <p:cNvSpPr/>
            <p:nvPr/>
          </p:nvSpPr>
          <p:spPr>
            <a:xfrm rot="10800000">
              <a:off x="6925940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3" name="円/楕円 892"/>
            <p:cNvSpPr/>
            <p:nvPr/>
          </p:nvSpPr>
          <p:spPr>
            <a:xfrm rot="10800000">
              <a:off x="606184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4" name="円/楕円 893"/>
            <p:cNvSpPr/>
            <p:nvPr/>
          </p:nvSpPr>
          <p:spPr>
            <a:xfrm rot="10800000" flipH="1">
              <a:off x="4765700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5" name="円/楕円 894"/>
            <p:cNvSpPr/>
            <p:nvPr/>
          </p:nvSpPr>
          <p:spPr>
            <a:xfrm rot="10800000" flipH="1">
              <a:off x="570180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6" name="円/楕円 895"/>
            <p:cNvSpPr/>
            <p:nvPr/>
          </p:nvSpPr>
          <p:spPr>
            <a:xfrm rot="10800000" flipH="1">
              <a:off x="462168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7" name="円/楕円 896"/>
            <p:cNvSpPr/>
            <p:nvPr/>
          </p:nvSpPr>
          <p:spPr>
            <a:xfrm rot="10800000" flipH="1">
              <a:off x="5557788" y="436917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8" name="円/楕円 897"/>
            <p:cNvSpPr/>
            <p:nvPr/>
          </p:nvSpPr>
          <p:spPr>
            <a:xfrm rot="10800000" flipH="1">
              <a:off x="3541564" y="5737324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99" name="円/楕円 898"/>
            <p:cNvSpPr/>
            <p:nvPr/>
          </p:nvSpPr>
          <p:spPr>
            <a:xfrm rot="10800000" flipH="1">
              <a:off x="4117628" y="544929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00" name="円/楕円 899"/>
            <p:cNvSpPr/>
            <p:nvPr/>
          </p:nvSpPr>
          <p:spPr>
            <a:xfrm rot="10800000" flipH="1">
              <a:off x="3397548" y="4369172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01" name="円/楕円 900"/>
            <p:cNvSpPr/>
            <p:nvPr/>
          </p:nvSpPr>
          <p:spPr>
            <a:xfrm rot="10800000" flipH="1">
              <a:off x="4261644" y="4801220"/>
              <a:ext cx="144016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02" name="直線コネクタ 901"/>
            <p:cNvCxnSpPr>
              <a:endCxn id="898" idx="5"/>
            </p:cNvCxnSpPr>
            <p:nvPr/>
          </p:nvCxnSpPr>
          <p:spPr>
            <a:xfrm rot="10800000" flipV="1">
              <a:off x="3664489" y="5377284"/>
              <a:ext cx="237115" cy="381131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線コネクタ 902"/>
            <p:cNvCxnSpPr>
              <a:endCxn id="899" idx="3"/>
            </p:cNvCxnSpPr>
            <p:nvPr/>
          </p:nvCxnSpPr>
          <p:spPr>
            <a:xfrm rot="10800000" flipH="1" flipV="1">
              <a:off x="3901604" y="5377284"/>
              <a:ext cx="237115" cy="9309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線コネクタ 903"/>
            <p:cNvCxnSpPr>
              <a:endCxn id="900" idx="7"/>
            </p:cNvCxnSpPr>
            <p:nvPr/>
          </p:nvCxnSpPr>
          <p:spPr>
            <a:xfrm flipH="1" flipV="1">
              <a:off x="3520473" y="4492097"/>
              <a:ext cx="381131" cy="957195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線コネクタ 904"/>
            <p:cNvCxnSpPr>
              <a:endCxn id="901" idx="1"/>
            </p:cNvCxnSpPr>
            <p:nvPr/>
          </p:nvCxnSpPr>
          <p:spPr>
            <a:xfrm rot="10800000" flipH="1">
              <a:off x="3901604" y="4924145"/>
              <a:ext cx="381131" cy="453139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線コネクタ 905"/>
            <p:cNvCxnSpPr/>
            <p:nvPr/>
          </p:nvCxnSpPr>
          <p:spPr>
            <a:xfrm rot="10800000" flipH="1" flipV="1">
              <a:off x="3901604" y="5161260"/>
              <a:ext cx="0" cy="216024"/>
            </a:xfrm>
            <a:prstGeom prst="line">
              <a:avLst/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7" name="直線コネクタ 906"/>
            <p:cNvCxnSpPr>
              <a:stCxn id="912" idx="0"/>
              <a:endCxn id="913" idx="3"/>
            </p:cNvCxnSpPr>
            <p:nvPr/>
          </p:nvCxnSpPr>
          <p:spPr>
            <a:xfrm>
              <a:off x="3717859" y="3710435"/>
              <a:ext cx="1623906" cy="0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08" name="二等辺三角形 907"/>
            <p:cNvSpPr/>
            <p:nvPr/>
          </p:nvSpPr>
          <p:spPr>
            <a:xfrm flipV="1">
              <a:off x="7646020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09" name="二等辺三角形 908"/>
            <p:cNvSpPr/>
            <p:nvPr/>
          </p:nvSpPr>
          <p:spPr>
            <a:xfrm flipV="1">
              <a:off x="3757588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0" name="二等辺三角形 909"/>
            <p:cNvSpPr/>
            <p:nvPr/>
          </p:nvSpPr>
          <p:spPr>
            <a:xfrm flipV="1">
              <a:off x="4981724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1" name="二等辺三角形 910"/>
            <p:cNvSpPr/>
            <p:nvPr/>
          </p:nvSpPr>
          <p:spPr>
            <a:xfrm flipV="1">
              <a:off x="6421884" y="4945236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2" name="二等辺三角形 911"/>
            <p:cNvSpPr/>
            <p:nvPr/>
          </p:nvSpPr>
          <p:spPr>
            <a:xfrm rot="5400000">
              <a:off x="3449691" y="3586283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3" name="二等辺三角形 912"/>
            <p:cNvSpPr/>
            <p:nvPr/>
          </p:nvSpPr>
          <p:spPr>
            <a:xfrm rot="5400000">
              <a:off x="5321900" y="3586283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4" name="二等辺三角形 913"/>
            <p:cNvSpPr/>
            <p:nvPr/>
          </p:nvSpPr>
          <p:spPr>
            <a:xfrm>
              <a:off x="4549676" y="2929012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5" name="二等辺三角形 914"/>
            <p:cNvSpPr/>
            <p:nvPr/>
          </p:nvSpPr>
          <p:spPr>
            <a:xfrm>
              <a:off x="6637908" y="2929012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6" name="二等辺三角形 915"/>
            <p:cNvSpPr/>
            <p:nvPr/>
          </p:nvSpPr>
          <p:spPr>
            <a:xfrm>
              <a:off x="3901604" y="224781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7" name="二等辺三角形 916"/>
            <p:cNvSpPr/>
            <p:nvPr/>
          </p:nvSpPr>
          <p:spPr>
            <a:xfrm>
              <a:off x="5125740" y="224781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8" name="二等辺三角形 917"/>
            <p:cNvSpPr/>
            <p:nvPr/>
          </p:nvSpPr>
          <p:spPr>
            <a:xfrm>
              <a:off x="6421884" y="1992908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9" name="二等辺三角形 918"/>
            <p:cNvSpPr/>
            <p:nvPr/>
          </p:nvSpPr>
          <p:spPr>
            <a:xfrm>
              <a:off x="7646020" y="1992908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20" name="二等辺三角形 919"/>
            <p:cNvSpPr/>
            <p:nvPr/>
          </p:nvSpPr>
          <p:spPr>
            <a:xfrm flipV="1">
              <a:off x="6637908" y="4297164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21" name="二等辺三角形 920"/>
            <p:cNvSpPr/>
            <p:nvPr/>
          </p:nvSpPr>
          <p:spPr>
            <a:xfrm flipV="1">
              <a:off x="4405660" y="4290561"/>
              <a:ext cx="288032" cy="2483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922" name="グループ化 921"/>
          <p:cNvGrpSpPr/>
          <p:nvPr/>
        </p:nvGrpSpPr>
        <p:grpSpPr>
          <a:xfrm>
            <a:off x="5881139" y="1131784"/>
            <a:ext cx="970411" cy="863310"/>
            <a:chOff x="2179118" y="980728"/>
            <a:chExt cx="4652825" cy="4848572"/>
          </a:xfrm>
        </p:grpSpPr>
        <p:cxnSp>
          <p:nvCxnSpPr>
            <p:cNvPr id="924" name="直線コネクタ 923"/>
            <p:cNvCxnSpPr>
              <a:endCxn id="968" idx="3"/>
            </p:cNvCxnSpPr>
            <p:nvPr/>
          </p:nvCxnSpPr>
          <p:spPr>
            <a:xfrm>
              <a:off x="2179118" y="3562351"/>
              <a:ext cx="199407" cy="1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25" name="円/楕円 924"/>
            <p:cNvSpPr/>
            <p:nvPr/>
          </p:nvSpPr>
          <p:spPr>
            <a:xfrm>
              <a:off x="2735140" y="122355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3260206" y="244910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27" name="直線コネクタ 926"/>
            <p:cNvCxnSpPr>
              <a:endCxn id="925" idx="4"/>
            </p:cNvCxnSpPr>
            <p:nvPr/>
          </p:nvCxnSpPr>
          <p:spPr>
            <a:xfrm flipV="1">
              <a:off x="2800487" y="1367570"/>
              <a:ext cx="1122" cy="46446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28" name="直線コネクタ 927"/>
            <p:cNvCxnSpPr>
              <a:endCxn id="926" idx="0"/>
            </p:cNvCxnSpPr>
            <p:nvPr/>
          </p:nvCxnSpPr>
          <p:spPr>
            <a:xfrm>
              <a:off x="3325828" y="2303016"/>
              <a:ext cx="847" cy="146088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29" name="円/楕円 928"/>
            <p:cNvSpPr/>
            <p:nvPr/>
          </p:nvSpPr>
          <p:spPr>
            <a:xfrm>
              <a:off x="3707904" y="98072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4228046" y="109311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3574966" y="231575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4175645" y="242243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33" name="直線コネクタ 932"/>
            <p:cNvCxnSpPr>
              <a:endCxn id="929" idx="4"/>
            </p:cNvCxnSpPr>
            <p:nvPr/>
          </p:nvCxnSpPr>
          <p:spPr>
            <a:xfrm flipH="1" flipV="1">
              <a:off x="3774373" y="1124744"/>
              <a:ext cx="2793" cy="270222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34" name="直線コネクタ 933"/>
            <p:cNvCxnSpPr>
              <a:endCxn id="930" idx="4"/>
            </p:cNvCxnSpPr>
            <p:nvPr/>
          </p:nvCxnSpPr>
          <p:spPr>
            <a:xfrm flipV="1">
              <a:off x="4292981" y="1237135"/>
              <a:ext cx="1534" cy="161007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35" name="直線コネクタ 934"/>
            <p:cNvCxnSpPr>
              <a:endCxn id="932" idx="0"/>
            </p:cNvCxnSpPr>
            <p:nvPr/>
          </p:nvCxnSpPr>
          <p:spPr>
            <a:xfrm>
              <a:off x="4240227" y="2315716"/>
              <a:ext cx="1887" cy="106718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36" name="円/楕円 935"/>
            <p:cNvSpPr/>
            <p:nvPr/>
          </p:nvSpPr>
          <p:spPr>
            <a:xfrm flipH="1">
              <a:off x="5436096" y="112474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37" name="円/楕円 936"/>
            <p:cNvSpPr/>
            <p:nvPr/>
          </p:nvSpPr>
          <p:spPr>
            <a:xfrm flipH="1">
              <a:off x="5701971" y="184482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38" name="円/楕円 937"/>
            <p:cNvSpPr/>
            <p:nvPr/>
          </p:nvSpPr>
          <p:spPr>
            <a:xfrm flipH="1">
              <a:off x="4913060" y="256490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39" name="直線コネクタ 938"/>
            <p:cNvCxnSpPr>
              <a:endCxn id="936" idx="4"/>
            </p:cNvCxnSpPr>
            <p:nvPr/>
          </p:nvCxnSpPr>
          <p:spPr>
            <a:xfrm flipV="1">
              <a:off x="5501924" y="1268760"/>
              <a:ext cx="641" cy="121444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40" name="直線コネクタ 939"/>
            <p:cNvCxnSpPr>
              <a:endCxn id="937" idx="0"/>
            </p:cNvCxnSpPr>
            <p:nvPr/>
          </p:nvCxnSpPr>
          <p:spPr>
            <a:xfrm flipH="1">
              <a:off x="5768440" y="1480692"/>
              <a:ext cx="1649" cy="364133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41" name="直線コネクタ 940"/>
            <p:cNvCxnSpPr>
              <a:endCxn id="938" idx="0"/>
            </p:cNvCxnSpPr>
            <p:nvPr/>
          </p:nvCxnSpPr>
          <p:spPr>
            <a:xfrm flipH="1">
              <a:off x="4979529" y="2323654"/>
              <a:ext cx="229" cy="241250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42" name="円/楕円 941"/>
            <p:cNvSpPr/>
            <p:nvPr/>
          </p:nvSpPr>
          <p:spPr>
            <a:xfrm>
              <a:off x="6034316" y="1124744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6699005" y="206084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44" name="直線コネクタ 943"/>
            <p:cNvCxnSpPr>
              <a:endCxn id="942" idx="4"/>
            </p:cNvCxnSpPr>
            <p:nvPr/>
          </p:nvCxnSpPr>
          <p:spPr>
            <a:xfrm flipV="1">
              <a:off x="6099801" y="1268760"/>
              <a:ext cx="984" cy="145256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45" name="円/楕円 944"/>
            <p:cNvSpPr/>
            <p:nvPr/>
          </p:nvSpPr>
          <p:spPr>
            <a:xfrm rot="10800000">
              <a:off x="6171009" y="403083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46" name="直線コネクタ 945"/>
            <p:cNvCxnSpPr>
              <a:endCxn id="945" idx="0"/>
            </p:cNvCxnSpPr>
            <p:nvPr/>
          </p:nvCxnSpPr>
          <p:spPr>
            <a:xfrm flipH="1" flipV="1">
              <a:off x="6237478" y="4174852"/>
              <a:ext cx="1534" cy="312564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47" name="直線コネクタ 946"/>
            <p:cNvCxnSpPr>
              <a:endCxn id="950" idx="4"/>
            </p:cNvCxnSpPr>
            <p:nvPr/>
          </p:nvCxnSpPr>
          <p:spPr>
            <a:xfrm flipH="1">
              <a:off x="5635503" y="4571554"/>
              <a:ext cx="2702" cy="81582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48" name="円/楕円 947"/>
            <p:cNvSpPr/>
            <p:nvPr/>
          </p:nvSpPr>
          <p:spPr>
            <a:xfrm rot="10800000">
              <a:off x="5436096" y="5589240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49" name="円/楕円 948"/>
            <p:cNvSpPr/>
            <p:nvPr/>
          </p:nvSpPr>
          <p:spPr>
            <a:xfrm rot="10800000">
              <a:off x="4904344" y="530120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50" name="円/楕円 949"/>
            <p:cNvSpPr/>
            <p:nvPr/>
          </p:nvSpPr>
          <p:spPr>
            <a:xfrm rot="10800000">
              <a:off x="5569033" y="465313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51" name="円/楕円 950"/>
            <p:cNvSpPr/>
            <p:nvPr/>
          </p:nvSpPr>
          <p:spPr>
            <a:xfrm rot="10800000">
              <a:off x="4885706" y="465313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52" name="直線コネクタ 951"/>
            <p:cNvCxnSpPr>
              <a:endCxn id="948" idx="4"/>
            </p:cNvCxnSpPr>
            <p:nvPr/>
          </p:nvCxnSpPr>
          <p:spPr>
            <a:xfrm>
              <a:off x="5501924" y="5552630"/>
              <a:ext cx="641" cy="36611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53" name="直線コネクタ 952"/>
            <p:cNvCxnSpPr>
              <a:endCxn id="951" idx="4"/>
            </p:cNvCxnSpPr>
            <p:nvPr/>
          </p:nvCxnSpPr>
          <p:spPr>
            <a:xfrm flipH="1">
              <a:off x="4952175" y="4554886"/>
              <a:ext cx="229" cy="98251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54" name="直線コネクタ 953"/>
            <p:cNvCxnSpPr>
              <a:stCxn id="949" idx="0"/>
            </p:cNvCxnSpPr>
            <p:nvPr/>
          </p:nvCxnSpPr>
          <p:spPr>
            <a:xfrm>
              <a:off x="4970813" y="5445224"/>
              <a:ext cx="2106" cy="50676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55" name="円/楕円 954"/>
            <p:cNvSpPr/>
            <p:nvPr/>
          </p:nvSpPr>
          <p:spPr>
            <a:xfrm rot="10800000" flipH="1">
              <a:off x="3574966" y="560352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56" name="円/楕円 955"/>
            <p:cNvSpPr/>
            <p:nvPr/>
          </p:nvSpPr>
          <p:spPr>
            <a:xfrm rot="10800000" flipH="1">
              <a:off x="4199471" y="5101083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57" name="円/楕円 956"/>
            <p:cNvSpPr/>
            <p:nvPr/>
          </p:nvSpPr>
          <p:spPr>
            <a:xfrm rot="10800000" flipH="1">
              <a:off x="3442028" y="465313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58" name="円/楕円 957"/>
            <p:cNvSpPr/>
            <p:nvPr/>
          </p:nvSpPr>
          <p:spPr>
            <a:xfrm rot="10800000" flipH="1">
              <a:off x="4039424" y="424648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59" name="直線コネクタ 958"/>
            <p:cNvCxnSpPr>
              <a:endCxn id="955" idx="4"/>
            </p:cNvCxnSpPr>
            <p:nvPr/>
          </p:nvCxnSpPr>
          <p:spPr>
            <a:xfrm flipH="1">
              <a:off x="3641435" y="5566916"/>
              <a:ext cx="916" cy="36612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0" name="直線コネクタ 959"/>
            <p:cNvCxnSpPr>
              <a:endCxn id="956" idx="0"/>
            </p:cNvCxnSpPr>
            <p:nvPr/>
          </p:nvCxnSpPr>
          <p:spPr>
            <a:xfrm flipH="1" flipV="1">
              <a:off x="4265940" y="5245099"/>
              <a:ext cx="2862" cy="243236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1" name="直線コネクタ 960"/>
            <p:cNvCxnSpPr>
              <a:endCxn id="957" idx="4"/>
            </p:cNvCxnSpPr>
            <p:nvPr/>
          </p:nvCxnSpPr>
          <p:spPr>
            <a:xfrm>
              <a:off x="3508268" y="4557266"/>
              <a:ext cx="229" cy="95870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2" name="直線コネクタ 961"/>
            <p:cNvCxnSpPr>
              <a:endCxn id="958" idx="0"/>
            </p:cNvCxnSpPr>
            <p:nvPr/>
          </p:nvCxnSpPr>
          <p:spPr>
            <a:xfrm flipV="1">
              <a:off x="4100138" y="4390505"/>
              <a:ext cx="5755" cy="119773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63" name="円/楕円 962"/>
            <p:cNvSpPr/>
            <p:nvPr/>
          </p:nvSpPr>
          <p:spPr>
            <a:xfrm rot="10800000" flipH="1">
              <a:off x="2976745" y="5301208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64" name="円/楕円 963"/>
            <p:cNvSpPr/>
            <p:nvPr/>
          </p:nvSpPr>
          <p:spPr>
            <a:xfrm rot="10800000" flipH="1">
              <a:off x="3109683" y="465313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65" name="直線コネクタ 964"/>
            <p:cNvCxnSpPr>
              <a:endCxn id="963" idx="0"/>
            </p:cNvCxnSpPr>
            <p:nvPr/>
          </p:nvCxnSpPr>
          <p:spPr>
            <a:xfrm flipV="1">
              <a:off x="3042276" y="5445225"/>
              <a:ext cx="939" cy="62161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6" name="直線コネクタ 965"/>
            <p:cNvCxnSpPr>
              <a:endCxn id="964" idx="4"/>
            </p:cNvCxnSpPr>
            <p:nvPr/>
          </p:nvCxnSpPr>
          <p:spPr>
            <a:xfrm flipH="1">
              <a:off x="3176153" y="4564410"/>
              <a:ext cx="206" cy="88726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7" name="直線コネクタ 966"/>
            <p:cNvCxnSpPr>
              <a:stCxn id="968" idx="0"/>
              <a:endCxn id="977" idx="3"/>
            </p:cNvCxnSpPr>
            <p:nvPr/>
          </p:nvCxnSpPr>
          <p:spPr>
            <a:xfrm>
              <a:off x="2607728" y="3562352"/>
              <a:ext cx="1268925" cy="0"/>
            </a:xfrm>
            <a:prstGeom prst="line">
              <a:avLst/>
            </a:prstGeom>
            <a:noFill/>
            <a:ln w="127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68" name="二等辺三角形 967"/>
            <p:cNvSpPr/>
            <p:nvPr/>
          </p:nvSpPr>
          <p:spPr>
            <a:xfrm rot="5400000">
              <a:off x="2349110" y="3447750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cxnSp>
          <p:nvCxnSpPr>
            <p:cNvPr id="969" name="直線コネクタ 968"/>
            <p:cNvCxnSpPr/>
            <p:nvPr/>
          </p:nvCxnSpPr>
          <p:spPr>
            <a:xfrm flipV="1">
              <a:off x="2710870" y="1433067"/>
              <a:ext cx="4004393" cy="9067"/>
            </a:xfrm>
            <a:prstGeom prst="line">
              <a:avLst/>
            </a:prstGeom>
            <a:ln w="127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0" name="直線コネクタ 969"/>
            <p:cNvCxnSpPr/>
            <p:nvPr/>
          </p:nvCxnSpPr>
          <p:spPr>
            <a:xfrm>
              <a:off x="3234974" y="2280791"/>
              <a:ext cx="3555023" cy="0"/>
            </a:xfrm>
            <a:prstGeom prst="line">
              <a:avLst/>
            </a:prstGeom>
            <a:ln w="127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1" name="直線コネクタ 970"/>
            <p:cNvCxnSpPr/>
            <p:nvPr/>
          </p:nvCxnSpPr>
          <p:spPr>
            <a:xfrm>
              <a:off x="2947759" y="4528691"/>
              <a:ext cx="3314700" cy="0"/>
            </a:xfrm>
            <a:prstGeom prst="line">
              <a:avLst/>
            </a:prstGeom>
            <a:ln w="127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線コネクタ 971"/>
            <p:cNvCxnSpPr/>
            <p:nvPr/>
          </p:nvCxnSpPr>
          <p:spPr>
            <a:xfrm>
              <a:off x="2886212" y="5528816"/>
              <a:ext cx="2655277" cy="0"/>
            </a:xfrm>
            <a:prstGeom prst="line">
              <a:avLst/>
            </a:prstGeom>
            <a:ln w="127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3" name="直線コネクタ 972"/>
            <p:cNvCxnSpPr/>
            <p:nvPr/>
          </p:nvCxnSpPr>
          <p:spPr>
            <a:xfrm>
              <a:off x="6761971" y="2204592"/>
              <a:ext cx="0" cy="59333"/>
            </a:xfrm>
            <a:prstGeom prst="line">
              <a:avLst/>
            </a:prstGeom>
            <a:noFill/>
            <a:ln w="12700" cap="flat" cmpd="sng" algn="ctr">
              <a:solidFill>
                <a:srgbClr val="9BBB5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974" name="円/楕円 973"/>
            <p:cNvSpPr/>
            <p:nvPr/>
          </p:nvSpPr>
          <p:spPr>
            <a:xfrm flipH="1">
              <a:off x="4904344" y="141277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6566067" y="1412776"/>
              <a:ext cx="132938" cy="144016"/>
            </a:xfrm>
            <a:prstGeom prst="ellipse">
              <a:avLst/>
            </a:prstGeom>
            <a:ln w="12700"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6" name="正方形/長方形 975"/>
            <p:cNvSpPr/>
            <p:nvPr/>
          </p:nvSpPr>
          <p:spPr>
            <a:xfrm>
              <a:off x="4556751" y="1090166"/>
              <a:ext cx="180349" cy="4739134"/>
            </a:xfrm>
            <a:prstGeom prst="rect">
              <a:avLst/>
            </a:prstGeom>
            <a:solidFill>
              <a:schemeClr val="accent1"/>
            </a:solidFill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7" name="二等辺三角形 976"/>
            <p:cNvSpPr/>
            <p:nvPr/>
          </p:nvSpPr>
          <p:spPr>
            <a:xfrm rot="5400000">
              <a:off x="3847238" y="3447750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8" name="二等辺三角形 977"/>
            <p:cNvSpPr/>
            <p:nvPr/>
          </p:nvSpPr>
          <p:spPr>
            <a:xfrm rot="5400000">
              <a:off x="4077303" y="3152476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79" name="二等辺三角形 978"/>
            <p:cNvSpPr/>
            <p:nvPr/>
          </p:nvSpPr>
          <p:spPr>
            <a:xfrm rot="5400000">
              <a:off x="4077303" y="3447752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0" name="二等辺三角形 979"/>
            <p:cNvSpPr/>
            <p:nvPr/>
          </p:nvSpPr>
          <p:spPr>
            <a:xfrm rot="5400000">
              <a:off x="4077303" y="3743029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1" name="二等辺三角形 980"/>
            <p:cNvSpPr/>
            <p:nvPr/>
          </p:nvSpPr>
          <p:spPr>
            <a:xfrm rot="5400000">
              <a:off x="4297111" y="2857201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2" name="二等辺三角形 981"/>
            <p:cNvSpPr/>
            <p:nvPr/>
          </p:nvSpPr>
          <p:spPr>
            <a:xfrm rot="5400000">
              <a:off x="4297111" y="3151683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3" name="二等辺三角形 982"/>
            <p:cNvSpPr/>
            <p:nvPr/>
          </p:nvSpPr>
          <p:spPr>
            <a:xfrm rot="5400000">
              <a:off x="4297111" y="3446165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4" name="二等辺三角形 983"/>
            <p:cNvSpPr/>
            <p:nvPr/>
          </p:nvSpPr>
          <p:spPr>
            <a:xfrm rot="5400000">
              <a:off x="4297111" y="3740647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85" name="二等辺三角形 984"/>
            <p:cNvSpPr/>
            <p:nvPr/>
          </p:nvSpPr>
          <p:spPr>
            <a:xfrm rot="5400000">
              <a:off x="4297111" y="4035131"/>
              <a:ext cx="288032" cy="229203"/>
            </a:xfrm>
            <a:prstGeom prst="triangle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217" name="グループ化 1216"/>
          <p:cNvGrpSpPr/>
          <p:nvPr/>
        </p:nvGrpSpPr>
        <p:grpSpPr>
          <a:xfrm>
            <a:off x="7280929" y="1131784"/>
            <a:ext cx="1355733" cy="861094"/>
            <a:chOff x="-2892184" y="925148"/>
            <a:chExt cx="2907045" cy="1911496"/>
          </a:xfrm>
        </p:grpSpPr>
        <p:sp>
          <p:nvSpPr>
            <p:cNvPr id="986" name="二等辺三角形 985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7" name="二等辺三角形 986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8" name="二等辺三角形 987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9" name="二等辺三角形 988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0" name="二等辺三角形 989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1" name="フローチャート: 手作業 990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 w="63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二等辺三角形 991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3" name="二等辺三角形 992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994" name="カギ線コネクタ 993"/>
            <p:cNvCxnSpPr>
              <a:stCxn id="1000" idx="0"/>
              <a:endCxn id="1009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5" name="カギ線コネクタ 994"/>
            <p:cNvCxnSpPr>
              <a:stCxn id="1011" idx="0"/>
              <a:endCxn id="1112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6" name="カギ線コネクタ 995"/>
            <p:cNvCxnSpPr>
              <a:stCxn id="993" idx="0"/>
              <a:endCxn id="1005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7" name="カギ線コネクタ 996"/>
            <p:cNvCxnSpPr>
              <a:stCxn id="993" idx="0"/>
              <a:endCxn id="1212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8" name="二等辺三角形 997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999" name="直線コネクタ 998"/>
            <p:cNvCxnSpPr>
              <a:stCxn id="998" idx="0"/>
              <a:endCxn id="992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0" name="二等辺三角形 999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1001" name="カギ線コネクタ 1000"/>
            <p:cNvCxnSpPr>
              <a:stCxn id="1000" idx="0"/>
              <a:endCxn id="993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2" name="直線コネクタ 1001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3" name="グループ化 1002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1004" name="正方形/長方形 1003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5" name="二等辺三角形 1004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6" name="正方形/長方形 1005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  <a:ln w="635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07" name="二等辺三角形 1006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  <a:ln w="6350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1009" name="二等辺三角形 1008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0" name="正方形/長方形 1009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1" name="二等辺三角形 1010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12" name="直線コネクタ 1011"/>
            <p:cNvCxnSpPr>
              <a:stCxn id="1212" idx="0"/>
              <a:endCxn id="986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3" name="直線コネクタ 1012"/>
            <p:cNvCxnSpPr>
              <a:stCxn id="1005" idx="0"/>
              <a:endCxn id="1016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4" name="直線コネクタ 1013"/>
            <p:cNvCxnSpPr>
              <a:stCxn id="987" idx="0"/>
              <a:endCxn id="990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5" name="直線コネクタ 1014"/>
            <p:cNvCxnSpPr>
              <a:endCxn id="991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16" name="二等辺三角形 1015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7" name="二等辺三角形 1016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8" name="二等辺三角形 1017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9" name="二等辺三角形 1018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20" name="二等辺三角形 1019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21" name="フローチャート: 手作業 1020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 w="63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2" name="直線コネクタ 1021"/>
            <p:cNvCxnSpPr>
              <a:stCxn id="1017" idx="0"/>
              <a:endCxn id="1020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3" name="直線コネクタ 1022"/>
            <p:cNvCxnSpPr>
              <a:endCxn id="1021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24" name="グループ化 1023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1025" name="正方形/長方形 102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6" name="二等辺三角形 102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27" name="グループ化 1026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1028" name="正方形/長方形 102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9" name="二等辺三角形 102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0" name="グループ化 1029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1031" name="正方形/長方形 103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二等辺三角形 103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3" name="グループ化 1032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1034" name="正方形/長方形 103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二等辺三角形 103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1037" name="正方形/長方形 103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二等辺三角形 103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9" name="グループ化 1038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1040" name="正方形/長方形 103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1" name="二等辺三角形 104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2" name="グループ化 1041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1043" name="正方形/長方形 10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4" name="二等辺三角形 10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1046" name="正方形/長方形 104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7" name="二等辺三角形 104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1049" name="正方形/長方形 104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50" name="二等辺三角形 104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51" name="直線コネクタ 1050"/>
            <p:cNvCxnSpPr>
              <a:endCxn id="1060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2" name="直線コネクタ 1051"/>
            <p:cNvCxnSpPr>
              <a:endCxn id="1057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3" name="直線コネクタ 1052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  <a:ln w="63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4" name="直線コネクタ 1053"/>
            <p:cNvCxnSpPr>
              <a:endCxn id="1063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55" name="グループ化 1054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1056" name="正方形/長方形 105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57" name="二等辺三角形 105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58" name="グループ化 1057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1059" name="正方形/長方形 105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0" name="二等辺三角形 105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61" name="グループ化 1060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1062" name="正方形/長方形 106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3" name="二等辺三角形 106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64" name="直線コネクタ 1063"/>
            <p:cNvCxnSpPr>
              <a:stCxn id="1056" idx="2"/>
              <a:endCxn id="1035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5" name="直線コネクタ 1064"/>
            <p:cNvCxnSpPr>
              <a:stCxn id="1059" idx="2"/>
              <a:endCxn id="1026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6" name="直線コネクタ 1065"/>
            <p:cNvCxnSpPr>
              <a:stCxn id="1063" idx="0"/>
              <a:endCxn id="1044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67" name="グループ化 1066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1068" name="正方形/長方形 106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9" name="二等辺三角形 106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0" name="グループ化 1069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1071" name="正方形/長方形 10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2" name="二等辺三角形 10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3" name="グループ化 1072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1074" name="正方形/長方形 107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5" name="二等辺三角形 107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8" name="二等辺三角形 10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9" name="グループ化 1078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1080" name="正方形/長方形 107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1" name="二等辺三角形 108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2" name="グループ化 1081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1083" name="正方形/長方形 108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4" name="二等辺三角形 108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5" name="グループ化 1084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1086" name="正方形/長方形 108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7" name="二等辺三角形 108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8" name="グループ化 1087"/>
            <p:cNvGrpSpPr/>
            <p:nvPr/>
          </p:nvGrpSpPr>
          <p:grpSpPr>
            <a:xfrm>
              <a:off x="-110361" y="2577870"/>
              <a:ext cx="125222" cy="225416"/>
              <a:chOff x="2655893" y="5118100"/>
              <a:chExt cx="432199" cy="773124"/>
            </a:xfrm>
          </p:grpSpPr>
          <p:sp>
            <p:nvSpPr>
              <p:cNvPr id="1089" name="正方形/長方形 10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0" name="二等辺三角形 10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8" name="正方形/長方形 1217"/>
              <p:cNvSpPr/>
              <p:nvPr/>
            </p:nvSpPr>
            <p:spPr>
              <a:xfrm>
                <a:off x="2757891" y="5281622"/>
                <a:ext cx="330201" cy="609602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9" name="二等辺三角形 1218"/>
              <p:cNvSpPr/>
              <p:nvPr/>
            </p:nvSpPr>
            <p:spPr>
              <a:xfrm rot="10800000">
                <a:off x="2865845" y="5281630"/>
                <a:ext cx="114302" cy="177795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91" name="直線コネクタ 1090"/>
            <p:cNvCxnSpPr>
              <a:endCxn id="1100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2" name="直線コネクタ 1091"/>
            <p:cNvCxnSpPr>
              <a:endCxn id="1097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3" name="直線コネクタ 1092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  <a:ln w="63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4" name="直線コネクタ 1093"/>
            <p:cNvCxnSpPr>
              <a:endCxn id="1103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95" name="グループ化 1094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1096" name="正方形/長方形 109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7" name="二等辺三角形 109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98" name="グループ化 1097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1099" name="正方形/長方形 109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0" name="二等辺三角形 109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01" name="グループ化 1100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1102" name="正方形/長方形 110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3" name="二等辺三角形 110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04" name="直線コネクタ 1103"/>
            <p:cNvCxnSpPr>
              <a:stCxn id="1096" idx="2"/>
              <a:endCxn id="1078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5" name="直線コネクタ 1104"/>
            <p:cNvCxnSpPr>
              <a:stCxn id="1099" idx="2"/>
              <a:endCxn id="1069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6" name="直線コネクタ 1105"/>
            <p:cNvCxnSpPr>
              <a:stCxn id="1103" idx="0"/>
              <a:endCxn id="1087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07" name="二等辺三角形 1106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08" name="二等辺三角形 1107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09" name="二等辺三角形 1108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10" name="二等辺三角形 1109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1111" name="グループ化 1110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1112" name="正方形/長方形 111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3" name="二等辺三角形 111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14" name="直線コネクタ 1113"/>
            <p:cNvCxnSpPr>
              <a:stCxn id="1157" idx="0"/>
              <a:endCxn id="1107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5" name="直線コネクタ 1114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6" name="グループ化 1115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1117" name="正方形/長方形 111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8" name="二等辺三角形 111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19" name="グループ化 1118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1120" name="正方形/長方形 111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1" name="二等辺三角形 112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1123" name="正方形/長方形 112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4" name="二等辺三角形 112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5" name="グループ化 1124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1126" name="正方形/長方形 112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7" name="二等辺三角形 112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8" name="グループ化 1127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1129" name="正方形/長方形 11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0" name="二等辺三角形 11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1" name="グループ化 1130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1132" name="正方形/長方形 1131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3" name="二等辺三角形 1132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4" name="グループ化 1133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1135" name="正方形/長方形 113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6" name="二等辺三角形 113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7" name="グループ化 1136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1138" name="正方形/長方形 113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9" name="二等辺三角形 113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0" name="グループ化 1139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1141" name="正方形/長方形 11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2" name="二等辺三角形 11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43" name="直線コネクタ 1142"/>
            <p:cNvCxnSpPr>
              <a:endCxn id="1147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44" name="直線コネクタ 1143"/>
            <p:cNvCxnSpPr>
              <a:endCxn id="1153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45" name="グループ化 1144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1146" name="正方形/長方形 114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7" name="二等辺三角形 114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8" name="グループ化 1147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1149" name="正方形/長方形 114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0" name="二等辺三角形 114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1152" name="正方形/長方形 115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3" name="二等辺三角形 115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54" name="直線コネクタ 1153"/>
            <p:cNvCxnSpPr>
              <a:stCxn id="1146" idx="2"/>
              <a:endCxn id="1127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5" name="直線コネクタ 1154"/>
            <p:cNvCxnSpPr>
              <a:stCxn id="1149" idx="2"/>
              <a:endCxn id="1118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6" name="直線コネクタ 1155"/>
            <p:cNvCxnSpPr>
              <a:stCxn id="1153" idx="0"/>
              <a:endCxn id="1136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57" name="二等辺三角形 1156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1158" name="カギ線コネクタ 1157"/>
            <p:cNvCxnSpPr>
              <a:stCxn id="1010" idx="2"/>
              <a:endCxn id="1157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9" name="二等辺三角形 1158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0" name="二等辺三角形 1159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1" name="二等辺三角形 1160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2" name="二等辺三角形 1161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3" name="二等辺三角形 1162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  <a:ln w="6350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4" name="フローチャート: 手作業 1163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 w="63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65" name="直線コネクタ 1164"/>
            <p:cNvCxnSpPr>
              <a:stCxn id="1160" idx="0"/>
              <a:endCxn id="1163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6" name="直線コネクタ 1165"/>
            <p:cNvCxnSpPr>
              <a:endCxn id="1164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67" name="グループ化 1166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1168" name="正方形/長方形 116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9" name="二等辺三角形 116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0" name="グループ化 1169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1171" name="正方形/長方形 11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2" name="二等辺三角形 11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3" name="グループ化 1172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1174" name="正方形/長方形 117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5" name="二等辺三角形 117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6" name="グループ化 1175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1177" name="正方形/長方形 11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8" name="二等辺三角形 11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9" name="グループ化 1178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1180" name="正方形/長方形 117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二等辺三角形 118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2" name="グループ化 1181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1183" name="正方形/長方形 118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4" name="二等辺三角形 118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5" name="グループ化 1184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1186" name="正方形/長方形 118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7" name="二等辺三角形 118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8" name="グループ化 1187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1189" name="正方形/長方形 11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0" name="二等辺三角形 11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91" name="グループ化 1190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1192" name="正方形/長方形 1191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3" name="二等辺三角形 1192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635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94" name="直線コネクタ 1193"/>
            <p:cNvCxnSpPr>
              <a:endCxn id="1203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5" name="直線コネクタ 1194"/>
            <p:cNvCxnSpPr>
              <a:endCxn id="1200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6" name="直線コネクタ 1195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  <a:ln w="63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7" name="直線コネクタ 1196"/>
            <p:cNvCxnSpPr>
              <a:endCxn id="1206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98" name="グループ化 1197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1199" name="正方形/長方形 119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0" name="二等辺三角形 119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01" name="グループ化 1200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1202" name="正方形/長方形 120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二等辺三角形 120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04" name="グループ化 1203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1205" name="正方形/長方形 120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6" name="二等辺三角形 120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207" name="直線コネクタ 1206"/>
            <p:cNvCxnSpPr>
              <a:stCxn id="1199" idx="2"/>
              <a:endCxn id="1178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8" name="直線コネクタ 1207"/>
            <p:cNvCxnSpPr>
              <a:stCxn id="1202" idx="2"/>
              <a:endCxn id="1169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9" name="直線コネクタ 1208"/>
            <p:cNvCxnSpPr>
              <a:stCxn id="1206" idx="0"/>
              <a:endCxn id="1187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210" name="グループ化 1209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1211" name="正方形/長方形 121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2" name="二等辺三角形 121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6350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213" name="直線コネクタ 1212"/>
            <p:cNvCxnSpPr>
              <a:stCxn id="1107" idx="0"/>
              <a:endCxn id="1109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4" name="直線コネクタ 1213"/>
            <p:cNvCxnSpPr>
              <a:stCxn id="1109" idx="0"/>
              <a:endCxn id="1150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  <a:ln w="635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5" name="カギ線コネクタ 1214"/>
            <p:cNvCxnSpPr>
              <a:stCxn id="1107" idx="0"/>
              <a:endCxn id="1110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6" name="カギ線コネクタ 1215"/>
            <p:cNvCxnSpPr>
              <a:stCxn id="1107" idx="0"/>
              <a:endCxn id="1108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190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162" y="0"/>
            <a:ext cx="8496300" cy="421481"/>
          </a:xfrm>
        </p:spPr>
        <p:txBody>
          <a:bodyPr/>
          <a:lstStyle/>
          <a:p>
            <a:r>
              <a:rPr lang="en-US" altLang="ja-JP" dirty="0"/>
              <a:t>Proposed concept</a:t>
            </a:r>
            <a:r>
              <a:rPr lang="ja-JP" altLang="en-US" dirty="0"/>
              <a:t> </a:t>
            </a:r>
            <a:r>
              <a:rPr lang="en-US" altLang="ja-JP" dirty="0"/>
              <a:t>: “hybrid clock tree-spine”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  <p:graphicFrame>
        <p:nvGraphicFramePr>
          <p:cNvPr id="816" name="表 8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011353"/>
              </p:ext>
            </p:extLst>
          </p:nvPr>
        </p:nvGraphicFramePr>
        <p:xfrm>
          <a:off x="406149" y="526085"/>
          <a:ext cx="3622290" cy="434897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4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3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9645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aseline="0" dirty="0"/>
                        <a:t>Proposed concept</a:t>
                      </a:r>
                    </a:p>
                    <a:p>
                      <a:pPr algn="ctr"/>
                      <a:r>
                        <a:rPr kumimoji="1" lang="en-US" altLang="ja-JP" sz="1200" baseline="0" dirty="0"/>
                        <a:t>“Hybrid clock tree-spine”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8177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430">
                <a:tc rowSpan="4">
                  <a:txBody>
                    <a:bodyPr/>
                    <a:lstStyle/>
                    <a:p>
                      <a:r>
                        <a:rPr kumimoji="1" lang="en-US" altLang="ja-JP" sz="1000" dirty="0"/>
                        <a:t>Target</a:t>
                      </a:r>
                      <a:endParaRPr kumimoji="1" lang="en-US" altLang="ja-JP" sz="1000" baseline="0" dirty="0"/>
                    </a:p>
                    <a:p>
                      <a:r>
                        <a:rPr kumimoji="1" lang="en-US" altLang="ja-JP" sz="1000" baseline="0" dirty="0"/>
                        <a:t>Design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Size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43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Speed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chemeClr val="tx1"/>
                          </a:solidFill>
                        </a:rPr>
                        <a:t>Under GHz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43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structure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43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Layer</a:t>
                      </a:r>
                      <a:r>
                        <a:rPr kumimoji="1" lang="en-US" altLang="ja-JP" sz="1000" baseline="0" dirty="0"/>
                        <a:t> number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Any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430">
                <a:tc rowSpan="3">
                  <a:txBody>
                    <a:bodyPr/>
                    <a:lstStyle/>
                    <a:p>
                      <a:r>
                        <a:rPr kumimoji="1" lang="en-US" altLang="ja-JP" sz="1000" dirty="0"/>
                        <a:t>Result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effort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Minimum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43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skew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43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/>
                        <a:t>power</a:t>
                      </a:r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>
                          <a:solidFill>
                            <a:srgbClr val="0000FF"/>
                          </a:solidFill>
                        </a:rPr>
                        <a:t>Good</a:t>
                      </a:r>
                      <a:endParaRPr kumimoji="1" lang="ja-JP" alt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217" name="グループ化 1216"/>
          <p:cNvGrpSpPr/>
          <p:nvPr/>
        </p:nvGrpSpPr>
        <p:grpSpPr>
          <a:xfrm>
            <a:off x="1521804" y="1088867"/>
            <a:ext cx="2343504" cy="1618157"/>
            <a:chOff x="-2892184" y="925148"/>
            <a:chExt cx="2908766" cy="1911496"/>
          </a:xfrm>
        </p:grpSpPr>
        <p:sp>
          <p:nvSpPr>
            <p:cNvPr id="986" name="二等辺三角形 985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7" name="二等辺三角形 986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8" name="二等辺三角形 987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9" name="二等辺三角形 988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0" name="二等辺三角形 989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1" name="フローチャート: 手作業 990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二等辺三角形 991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93" name="二等辺三角形 992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994" name="カギ線コネクタ 993"/>
            <p:cNvCxnSpPr>
              <a:stCxn id="1000" idx="0"/>
              <a:endCxn id="1009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5" name="カギ線コネクタ 994"/>
            <p:cNvCxnSpPr>
              <a:stCxn id="1011" idx="0"/>
              <a:endCxn id="1112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6" name="カギ線コネクタ 995"/>
            <p:cNvCxnSpPr>
              <a:stCxn id="993" idx="0"/>
              <a:endCxn id="1005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7" name="カギ線コネクタ 996"/>
            <p:cNvCxnSpPr>
              <a:stCxn id="993" idx="0"/>
              <a:endCxn id="1212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8" name="二等辺三角形 997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999" name="直線コネクタ 998"/>
            <p:cNvCxnSpPr>
              <a:stCxn id="998" idx="0"/>
              <a:endCxn id="992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0" name="二等辺三角形 999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1001" name="カギ線コネクタ 1000"/>
            <p:cNvCxnSpPr>
              <a:stCxn id="1000" idx="0"/>
              <a:endCxn id="993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2" name="直線コネクタ 1001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3" name="グループ化 1002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1004" name="正方形/長方形 1003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5" name="二等辺三角形 1004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06" name="正方形/長方形 1005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07" name="二等辺三角形 1006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1008" name="グループ化 1007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1009" name="二等辺三角形 1008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0" name="正方形/長方形 1009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1" name="二等辺三角形 1010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12" name="直線コネクタ 1011"/>
            <p:cNvCxnSpPr>
              <a:stCxn id="1212" idx="0"/>
              <a:endCxn id="986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3" name="直線コネクタ 1012"/>
            <p:cNvCxnSpPr>
              <a:stCxn id="1005" idx="0"/>
              <a:endCxn id="1016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4" name="直線コネクタ 1013"/>
            <p:cNvCxnSpPr>
              <a:stCxn id="987" idx="0"/>
              <a:endCxn id="990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5" name="直線コネクタ 1014"/>
            <p:cNvCxnSpPr>
              <a:endCxn id="991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16" name="二等辺三角形 1015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7" name="二等辺三角形 1016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8" name="二等辺三角形 1017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9" name="二等辺三角形 1018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20" name="二等辺三角形 1019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21" name="フローチャート: 手作業 1020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22" name="直線コネクタ 1021"/>
            <p:cNvCxnSpPr>
              <a:stCxn id="1017" idx="0"/>
              <a:endCxn id="1020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23" name="直線コネクタ 1022"/>
            <p:cNvCxnSpPr>
              <a:endCxn id="1021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24" name="グループ化 1023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1025" name="正方形/長方形 102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6" name="二等辺三角形 102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27" name="グループ化 1026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1028" name="正方形/長方形 102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9" name="二等辺三角形 102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0" name="グループ化 1029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1031" name="正方形/長方形 103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二等辺三角形 103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3" name="グループ化 1032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1034" name="正方形/長方形 103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二等辺三角形 103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1037" name="正方形/長方形 103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二等辺三角形 103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39" name="グループ化 1038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1040" name="正方形/長方形 103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1" name="二等辺三角形 104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2" name="グループ化 1041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1043" name="正方形/長方形 10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4" name="二等辺三角形 10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1046" name="正方形/長方形 104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47" name="二等辺三角形 104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1049" name="正方形/長方形 104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50" name="二等辺三角形 104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51" name="直線コネクタ 1050"/>
            <p:cNvCxnSpPr>
              <a:endCxn id="1060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2" name="直線コネクタ 1051"/>
            <p:cNvCxnSpPr>
              <a:endCxn id="1057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3" name="直線コネクタ 1052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54" name="直線コネクタ 1053"/>
            <p:cNvCxnSpPr>
              <a:endCxn id="1063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55" name="グループ化 1054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1056" name="正方形/長方形 105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57" name="二等辺三角形 105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58" name="グループ化 1057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1059" name="正方形/長方形 105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0" name="二等辺三角形 105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61" name="グループ化 1060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1062" name="正方形/長方形 106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3" name="二等辺三角形 106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64" name="直線コネクタ 1063"/>
            <p:cNvCxnSpPr>
              <a:stCxn id="1056" idx="2"/>
              <a:endCxn id="1035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5" name="直線コネクタ 1064"/>
            <p:cNvCxnSpPr>
              <a:stCxn id="1059" idx="2"/>
              <a:endCxn id="1026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66" name="直線コネクタ 1065"/>
            <p:cNvCxnSpPr>
              <a:stCxn id="1063" idx="0"/>
              <a:endCxn id="1044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67" name="グループ化 1066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1068" name="正方形/長方形 106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69" name="二等辺三角形 106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0" name="グループ化 1069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1071" name="正方形/長方形 10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2" name="二等辺三角形 10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3" name="グループ化 1072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1074" name="正方形/長方形 107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5" name="二等辺三角形 107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6" name="グループ化 1075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78" name="二等辺三角形 10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79" name="グループ化 1078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1080" name="正方形/長方形 107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1" name="二等辺三角形 108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2" name="グループ化 1081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1083" name="正方形/長方形 108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4" name="二等辺三角形 108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5" name="グループ化 1084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1086" name="正方形/長方形 108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87" name="二等辺三角形 108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88" name="グループ化 1087"/>
            <p:cNvGrpSpPr/>
            <p:nvPr/>
          </p:nvGrpSpPr>
          <p:grpSpPr>
            <a:xfrm>
              <a:off x="-110364" y="2577871"/>
              <a:ext cx="126946" cy="235130"/>
              <a:chOff x="2655893" y="5118100"/>
              <a:chExt cx="438151" cy="806441"/>
            </a:xfrm>
          </p:grpSpPr>
          <p:sp>
            <p:nvSpPr>
              <p:cNvPr id="1089" name="正方形/長方形 10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0" name="二等辺三角形 10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0" name="正方形/長方形 439"/>
              <p:cNvSpPr/>
              <p:nvPr/>
            </p:nvSpPr>
            <p:spPr>
              <a:xfrm>
                <a:off x="2763841" y="5314943"/>
                <a:ext cx="330203" cy="60959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1" name="二等辺三角形 440"/>
              <p:cNvSpPr/>
              <p:nvPr/>
            </p:nvSpPr>
            <p:spPr>
              <a:xfrm rot="10800000">
                <a:off x="2871796" y="5314943"/>
                <a:ext cx="114299" cy="177790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91" name="直線コネクタ 1090"/>
            <p:cNvCxnSpPr>
              <a:endCxn id="1100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2" name="直線コネクタ 1091"/>
            <p:cNvCxnSpPr>
              <a:endCxn id="1097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3" name="直線コネクタ 1092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4" name="直線コネクタ 1093"/>
            <p:cNvCxnSpPr>
              <a:endCxn id="1103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095" name="グループ化 1094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1096" name="正方形/長方形 109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97" name="二等辺三角形 109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98" name="グループ化 1097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1099" name="正方形/長方形 109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0" name="二等辺三角形 109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01" name="グループ化 1100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1102" name="正方形/長方形 110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03" name="二等辺三角形 110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04" name="直線コネクタ 1103"/>
            <p:cNvCxnSpPr>
              <a:stCxn id="1096" idx="2"/>
              <a:endCxn id="1078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5" name="直線コネクタ 1104"/>
            <p:cNvCxnSpPr>
              <a:stCxn id="1099" idx="2"/>
              <a:endCxn id="1069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06" name="直線コネクタ 1105"/>
            <p:cNvCxnSpPr>
              <a:stCxn id="1103" idx="0"/>
              <a:endCxn id="1087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07" name="二等辺三角形 1106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08" name="二等辺三角形 1107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09" name="二等辺三角形 1108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10" name="二等辺三角形 1109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1111" name="グループ化 1110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1112" name="正方形/長方形 111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3" name="二等辺三角形 111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14" name="直線コネクタ 1113"/>
            <p:cNvCxnSpPr>
              <a:stCxn id="1157" idx="0"/>
              <a:endCxn id="1107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5" name="直線コネクタ 1114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6" name="グループ化 1115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1117" name="正方形/長方形 111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18" name="二等辺三角形 111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19" name="グループ化 1118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1120" name="正方形/長方形 111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1" name="二等辺三角形 112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1123" name="正方形/長方形 112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4" name="二等辺三角形 112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5" name="グループ化 1124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1126" name="正方形/長方形 112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27" name="二等辺三角形 112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28" name="グループ化 1127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1129" name="正方形/長方形 11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0" name="二等辺三角形 11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1" name="グループ化 1130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1132" name="正方形/長方形 1131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3" name="二等辺三角形 1132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4" name="グループ化 1133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1135" name="正方形/長方形 113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6" name="二等辺三角形 113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37" name="グループ化 1136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1138" name="正方形/長方形 113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39" name="二等辺三角形 113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0" name="グループ化 1139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1141" name="正方形/長方形 11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2" name="二等辺三角形 11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43" name="直線コネクタ 1142"/>
            <p:cNvCxnSpPr>
              <a:endCxn id="1147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44" name="直線コネクタ 1143"/>
            <p:cNvCxnSpPr>
              <a:endCxn id="1153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45" name="グループ化 1144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1146" name="正方形/長方形 1145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47" name="二等辺三角形 1146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48" name="グループ化 1147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1149" name="正方形/長方形 114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0" name="二等辺三角形 114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51" name="グループ化 1150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1152" name="正方形/長方形 115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53" name="二等辺三角形 115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54" name="直線コネクタ 1153"/>
            <p:cNvCxnSpPr>
              <a:stCxn id="1146" idx="2"/>
              <a:endCxn id="1127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5" name="直線コネクタ 1154"/>
            <p:cNvCxnSpPr>
              <a:stCxn id="1149" idx="2"/>
              <a:endCxn id="1118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56" name="直線コネクタ 1155"/>
            <p:cNvCxnSpPr>
              <a:stCxn id="1153" idx="0"/>
              <a:endCxn id="1136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57" name="二等辺三角形 1156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1158" name="カギ線コネクタ 1157"/>
            <p:cNvCxnSpPr>
              <a:stCxn id="1010" idx="2"/>
              <a:endCxn id="1157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9" name="二等辺三角形 1158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0" name="二等辺三角形 1159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1" name="二等辺三角形 1160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2" name="二等辺三角形 1161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3" name="二等辺三角形 1162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64" name="フローチャート: 手作業 1163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65" name="直線コネクタ 1164"/>
            <p:cNvCxnSpPr>
              <a:stCxn id="1160" idx="0"/>
              <a:endCxn id="1163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66" name="直線コネクタ 1165"/>
            <p:cNvCxnSpPr>
              <a:endCxn id="1164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67" name="グループ化 1166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1168" name="正方形/長方形 1167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69" name="二等辺三角形 1168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0" name="グループ化 1169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1171" name="正方形/長方形 11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2" name="二等辺三角形 11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3" name="グループ化 1172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1174" name="正方形/長方形 1173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5" name="二等辺三角形 1174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6" name="グループ化 1175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1177" name="正方形/長方形 11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78" name="二等辺三角形 11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79" name="グループ化 1178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1180" name="正方形/長方形 1179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二等辺三角形 1180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2" name="グループ化 1181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1183" name="正方形/長方形 118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4" name="二等辺三角形 118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5" name="グループ化 1184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1186" name="正方形/長方形 1185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7" name="二等辺三角形 1186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88" name="グループ化 1187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1189" name="正方形/長方形 11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0" name="二等辺三角形 11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91" name="グループ化 1190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1192" name="正方形/長方形 1191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193" name="二等辺三角形 1192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194" name="直線コネクタ 1193"/>
            <p:cNvCxnSpPr>
              <a:endCxn id="1203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5" name="直線コネクタ 1194"/>
            <p:cNvCxnSpPr>
              <a:endCxn id="1200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6" name="直線コネクタ 1195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7" name="直線コネクタ 1196"/>
            <p:cNvCxnSpPr>
              <a:endCxn id="1206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198" name="グループ化 1197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1199" name="正方形/長方形 119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0" name="二等辺三角形 119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01" name="グループ化 1200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1202" name="正方形/長方形 1201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二等辺三角形 1202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04" name="グループ化 1203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1205" name="正方形/長方形 120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06" name="二等辺三角形 120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207" name="直線コネクタ 1206"/>
            <p:cNvCxnSpPr>
              <a:stCxn id="1199" idx="2"/>
              <a:endCxn id="1178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8" name="直線コネクタ 1207"/>
            <p:cNvCxnSpPr>
              <a:stCxn id="1202" idx="2"/>
              <a:endCxn id="1169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9" name="直線コネクタ 1208"/>
            <p:cNvCxnSpPr>
              <a:stCxn id="1206" idx="0"/>
              <a:endCxn id="1187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210" name="グループ化 1209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1211" name="正方形/長方形 121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212" name="二等辺三角形 121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213" name="直線コネクタ 1212"/>
            <p:cNvCxnSpPr>
              <a:stCxn id="1107" idx="0"/>
              <a:endCxn id="1109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4" name="直線コネクタ 1213"/>
            <p:cNvCxnSpPr>
              <a:stCxn id="1109" idx="0"/>
              <a:endCxn id="1150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15" name="カギ線コネクタ 1214"/>
            <p:cNvCxnSpPr>
              <a:stCxn id="1107" idx="0"/>
              <a:endCxn id="1110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6" name="カギ線コネクタ 1215"/>
            <p:cNvCxnSpPr>
              <a:stCxn id="1107" idx="0"/>
              <a:endCxn id="1108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8" name="テキスト ボックス 427"/>
          <p:cNvSpPr txBox="1"/>
          <p:nvPr/>
        </p:nvSpPr>
        <p:spPr>
          <a:xfrm>
            <a:off x="1319618" y="1064864"/>
            <a:ext cx="388204" cy="232575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000" dirty="0"/>
              <a:t>ICG</a:t>
            </a:r>
            <a:endParaRPr lang="ja-JP" altLang="en-US" sz="1000" dirty="0"/>
          </a:p>
        </p:txBody>
      </p:sp>
      <p:grpSp>
        <p:nvGrpSpPr>
          <p:cNvPr id="429" name="グループ化 428"/>
          <p:cNvGrpSpPr/>
          <p:nvPr/>
        </p:nvGrpSpPr>
        <p:grpSpPr>
          <a:xfrm>
            <a:off x="1122484" y="1111682"/>
            <a:ext cx="249114" cy="122726"/>
            <a:chOff x="-779470" y="2286001"/>
            <a:chExt cx="485766" cy="247880"/>
          </a:xfrm>
        </p:grpSpPr>
        <p:sp>
          <p:nvSpPr>
            <p:cNvPr id="430" name="正方形/長方形 429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31" name="二等辺三角形 430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432" name="二等辺三角形 431"/>
          <p:cNvSpPr/>
          <p:nvPr/>
        </p:nvSpPr>
        <p:spPr>
          <a:xfrm rot="10800000">
            <a:off x="1124183" y="1342467"/>
            <a:ext cx="196948" cy="150019"/>
          </a:xfrm>
          <a:prstGeom prst="triangl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33" name="テキスト ボックス 432"/>
          <p:cNvSpPr txBox="1"/>
          <p:nvPr/>
        </p:nvSpPr>
        <p:spPr>
          <a:xfrm>
            <a:off x="1314428" y="1303697"/>
            <a:ext cx="410646" cy="232575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000" dirty="0"/>
              <a:t>BUF</a:t>
            </a:r>
            <a:endParaRPr lang="ja-JP" altLang="en-US" sz="1000" dirty="0"/>
          </a:p>
        </p:txBody>
      </p:sp>
      <p:grpSp>
        <p:nvGrpSpPr>
          <p:cNvPr id="434" name="グループ化 433"/>
          <p:cNvGrpSpPr/>
          <p:nvPr/>
        </p:nvGrpSpPr>
        <p:grpSpPr>
          <a:xfrm>
            <a:off x="1139817" y="1541287"/>
            <a:ext cx="189752" cy="225790"/>
            <a:chOff x="2655893" y="5118100"/>
            <a:chExt cx="330201" cy="609600"/>
          </a:xfrm>
        </p:grpSpPr>
        <p:sp>
          <p:nvSpPr>
            <p:cNvPr id="435" name="正方形/長方形 43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36" name="二等辺三角形 43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437" name="テキスト ボックス 436"/>
          <p:cNvSpPr txBox="1"/>
          <p:nvPr/>
        </p:nvSpPr>
        <p:spPr>
          <a:xfrm>
            <a:off x="1333144" y="1547768"/>
            <a:ext cx="304848" cy="232575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000" dirty="0"/>
              <a:t>FF</a:t>
            </a:r>
            <a:endParaRPr lang="ja-JP" altLang="en-US" sz="1000" dirty="0"/>
          </a:p>
        </p:txBody>
      </p:sp>
      <p:sp>
        <p:nvSpPr>
          <p:cNvPr id="269" name="テキスト ボックス 268"/>
          <p:cNvSpPr txBox="1"/>
          <p:nvPr/>
        </p:nvSpPr>
        <p:spPr>
          <a:xfrm>
            <a:off x="4219146" y="987241"/>
            <a:ext cx="4706414" cy="3464229"/>
          </a:xfrm>
          <a:prstGeom prst="rect">
            <a:avLst/>
          </a:prstGeom>
          <a:noFill/>
        </p:spPr>
        <p:txBody>
          <a:bodyPr wrap="square" lIns="77925" tIns="38963" rIns="77925" bIns="38963" rtlCol="0">
            <a:spAutoFit/>
          </a:bodyPr>
          <a:lstStyle/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600" b="1" dirty="0"/>
              <a:t>Global CTS and multi-spine structures.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Global CTS can handle  any size , structure.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400" dirty="0"/>
              <a:t>Multi small spines doesn’t need thick metal</a:t>
            </a:r>
          </a:p>
          <a:p>
            <a:pPr marL="243516" indent="-243516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600" b="1" dirty="0"/>
              <a:t>Optimized super buffers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600" dirty="0"/>
              <a:t>STA is able to be used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marL="243516" indent="-243516">
              <a:buFont typeface="Arial" panose="020B0604020202020204" pitchFamily="34" charset="0"/>
              <a:buChar char="•"/>
            </a:pPr>
            <a:r>
              <a:rPr lang="en-US" altLang="ja-JP" sz="1600" b="1" dirty="0"/>
              <a:t>Optimized spine layout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600" dirty="0"/>
              <a:t>Lower power than CTS.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r>
              <a:rPr lang="en-US" altLang="ja-JP" sz="1600" dirty="0"/>
              <a:t>Better skew than CTS.</a:t>
            </a:r>
          </a:p>
          <a:p>
            <a:pPr marL="633142" lvl="1" indent="-243516">
              <a:buFont typeface="Arial" panose="020B0604020202020204" pitchFamily="34" charset="0"/>
              <a:buChar char="•"/>
            </a:pPr>
            <a:endParaRPr lang="en-US" altLang="ja-JP" sz="1600" dirty="0"/>
          </a:p>
          <a:p>
            <a:pPr marL="243516" lvl="1" indent="-243516">
              <a:buFont typeface="Arial" panose="020B0604020202020204" pitchFamily="34" charset="0"/>
              <a:buChar char="•"/>
            </a:pPr>
            <a:endParaRPr lang="en-US" altLang="ja-JP" sz="1600" b="1" dirty="0"/>
          </a:p>
          <a:p>
            <a:pPr marL="243516" lvl="1" indent="-243516">
              <a:buFont typeface="Arial" panose="020B0604020202020204" pitchFamily="34" charset="0"/>
              <a:buChar char="•"/>
            </a:pPr>
            <a:r>
              <a:rPr lang="en-US" altLang="ja-JP" sz="1600" b="1" dirty="0">
                <a:solidFill>
                  <a:srgbClr val="0000FF"/>
                </a:solidFill>
              </a:rPr>
              <a:t>Required to be same effort as CTS.</a:t>
            </a:r>
          </a:p>
          <a:p>
            <a:pPr marL="633142" lvl="2" indent="-243516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0000FF"/>
                </a:solidFill>
              </a:rPr>
              <a:t>Need automated methodology</a:t>
            </a:r>
          </a:p>
        </p:txBody>
      </p:sp>
    </p:spTree>
    <p:extLst>
      <p:ext uri="{BB962C8B-B14F-4D97-AF65-F5344CB8AC3E}">
        <p14:creationId xmlns:p14="http://schemas.microsoft.com/office/powerpoint/2010/main" val="1259843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Design methodology: ICG Clustering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8254688" y="4908275"/>
            <a:ext cx="864577" cy="201216"/>
          </a:xfrm>
        </p:spPr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87794" y="1160993"/>
            <a:ext cx="1809790" cy="33364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lang="ja-JP" altLang="en-US" sz="1400"/>
          </a:p>
        </p:txBody>
      </p:sp>
      <p:sp>
        <p:nvSpPr>
          <p:cNvPr id="7" name="正方形/長方形 6"/>
          <p:cNvSpPr/>
          <p:nvPr/>
        </p:nvSpPr>
        <p:spPr>
          <a:xfrm>
            <a:off x="841953" y="2092230"/>
            <a:ext cx="1125415" cy="25309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b="1" dirty="0"/>
              <a:t>clustering</a:t>
            </a:r>
            <a:endParaRPr lang="ja-JP" altLang="en-US" sz="9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832137" y="148764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Place Optimize</a:t>
            </a:r>
            <a:endParaRPr lang="ja-JP" altLang="en-US" sz="900" dirty="0"/>
          </a:p>
        </p:txBody>
      </p:sp>
      <p:cxnSp>
        <p:nvCxnSpPr>
          <p:cNvPr id="9" name="直線矢印コネクタ 8"/>
          <p:cNvCxnSpPr>
            <a:stCxn id="8" idx="2"/>
            <a:endCxn id="7" idx="0"/>
          </p:cNvCxnSpPr>
          <p:nvPr/>
        </p:nvCxnSpPr>
        <p:spPr>
          <a:xfrm>
            <a:off x="1394845" y="1740733"/>
            <a:ext cx="9815" cy="351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832137" y="12304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floorplan</a:t>
            </a:r>
            <a:endParaRPr lang="ja-JP" altLang="en-US" sz="900" dirty="0"/>
          </a:p>
        </p:txBody>
      </p:sp>
      <p:sp>
        <p:nvSpPr>
          <p:cNvPr id="11" name="正方形/長方形 10"/>
          <p:cNvSpPr/>
          <p:nvPr/>
        </p:nvSpPr>
        <p:spPr>
          <a:xfrm>
            <a:off x="832137" y="3461811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Route Optimize</a:t>
            </a:r>
            <a:endParaRPr lang="ja-JP" altLang="en-US" sz="900" dirty="0"/>
          </a:p>
        </p:txBody>
      </p:sp>
      <p:sp>
        <p:nvSpPr>
          <p:cNvPr id="12" name="円柱 11"/>
          <p:cNvSpPr/>
          <p:nvPr/>
        </p:nvSpPr>
        <p:spPr>
          <a:xfrm>
            <a:off x="1021583" y="4646933"/>
            <a:ext cx="750277" cy="361950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kumimoji="1" lang="en-US" altLang="ja-JP" dirty="0"/>
              <a:t>GDS</a:t>
            </a:r>
            <a:endParaRPr kumimoji="1" lang="ja-JP" altLang="en-US" dirty="0"/>
          </a:p>
        </p:txBody>
      </p:sp>
      <p:sp>
        <p:nvSpPr>
          <p:cNvPr id="13" name="フローチャート : 書類 12"/>
          <p:cNvSpPr/>
          <p:nvPr/>
        </p:nvSpPr>
        <p:spPr>
          <a:xfrm>
            <a:off x="491892" y="693420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VNET</a:t>
            </a:r>
            <a:endParaRPr lang="ja-JP" altLang="en-US" sz="1200" dirty="0"/>
          </a:p>
        </p:txBody>
      </p:sp>
      <p:sp>
        <p:nvSpPr>
          <p:cNvPr id="14" name="フローチャート : 書類 13"/>
          <p:cNvSpPr/>
          <p:nvPr/>
        </p:nvSpPr>
        <p:spPr>
          <a:xfrm>
            <a:off x="1582138" y="684331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SDC</a:t>
            </a:r>
            <a:endParaRPr lang="ja-JP" altLang="en-US" sz="1200" dirty="0"/>
          </a:p>
        </p:txBody>
      </p:sp>
      <p:cxnSp>
        <p:nvCxnSpPr>
          <p:cNvPr id="15" name="カギ線コネクタ 14"/>
          <p:cNvCxnSpPr>
            <a:stCxn id="14" idx="2"/>
            <a:endCxn id="10" idx="0"/>
          </p:cNvCxnSpPr>
          <p:nvPr/>
        </p:nvCxnSpPr>
        <p:spPr>
          <a:xfrm rot="5400000">
            <a:off x="1586890" y="812110"/>
            <a:ext cx="226312" cy="610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カギ線コネクタ 15"/>
          <p:cNvCxnSpPr>
            <a:stCxn id="13" idx="2"/>
            <a:endCxn id="10" idx="0"/>
          </p:cNvCxnSpPr>
          <p:nvPr/>
        </p:nvCxnSpPr>
        <p:spPr>
          <a:xfrm rot="16200000" flipH="1">
            <a:off x="1046311" y="881930"/>
            <a:ext cx="217223" cy="4798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右中かっこ 17"/>
          <p:cNvSpPr/>
          <p:nvPr/>
        </p:nvSpPr>
        <p:spPr>
          <a:xfrm>
            <a:off x="2029768" y="1198245"/>
            <a:ext cx="149469" cy="519113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85786" y="1123950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/>
              <a:t>No</a:t>
            </a:r>
          </a:p>
          <a:p>
            <a:r>
              <a:rPr lang="en-US" altLang="ja-JP" dirty="0"/>
              <a:t>change</a:t>
            </a:r>
            <a:endParaRPr kumimoji="1" lang="ja-JP" altLang="en-US" dirty="0"/>
          </a:p>
        </p:txBody>
      </p:sp>
      <p:sp>
        <p:nvSpPr>
          <p:cNvPr id="20" name="右中かっこ 19"/>
          <p:cNvSpPr/>
          <p:nvPr/>
        </p:nvSpPr>
        <p:spPr>
          <a:xfrm>
            <a:off x="2029768" y="3215298"/>
            <a:ext cx="133140" cy="1176392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85786" y="3623002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dirty="0"/>
              <a:t>No</a:t>
            </a:r>
          </a:p>
          <a:p>
            <a:r>
              <a:rPr kumimoji="1" lang="en-US" altLang="ja-JP" dirty="0"/>
              <a:t>change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6090" y="2349407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Spine layout</a:t>
            </a:r>
            <a:endParaRPr lang="ja-JP" altLang="en-US" sz="900" dirty="0"/>
          </a:p>
        </p:txBody>
      </p:sp>
      <p:sp>
        <p:nvSpPr>
          <p:cNvPr id="23" name="正方形/長方形 22"/>
          <p:cNvSpPr/>
          <p:nvPr/>
        </p:nvSpPr>
        <p:spPr>
          <a:xfrm>
            <a:off x="835409" y="38711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Static Timing Analysis (STA)</a:t>
            </a:r>
            <a:endParaRPr lang="ja-JP" altLang="en-US" sz="900" dirty="0"/>
          </a:p>
        </p:txBody>
      </p:sp>
      <p:cxnSp>
        <p:nvCxnSpPr>
          <p:cNvPr id="24" name="直線矢印コネクタ 23"/>
          <p:cNvCxnSpPr>
            <a:endCxn id="27" idx="0"/>
          </p:cNvCxnSpPr>
          <p:nvPr/>
        </p:nvCxnSpPr>
        <p:spPr>
          <a:xfrm flipH="1">
            <a:off x="1398116" y="2850339"/>
            <a:ext cx="681" cy="358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1" idx="2"/>
            <a:endCxn id="23" idx="0"/>
          </p:cNvCxnSpPr>
          <p:nvPr/>
        </p:nvCxnSpPr>
        <p:spPr>
          <a:xfrm>
            <a:off x="1394845" y="3714904"/>
            <a:ext cx="3271" cy="156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23" idx="2"/>
          </p:cNvCxnSpPr>
          <p:nvPr/>
        </p:nvCxnSpPr>
        <p:spPr>
          <a:xfrm flipH="1">
            <a:off x="1396722" y="4124258"/>
            <a:ext cx="1395" cy="489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835409" y="3209286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Clock tree synthesis</a:t>
            </a:r>
            <a:endParaRPr lang="ja-JP" altLang="en-US" sz="900" dirty="0"/>
          </a:p>
        </p:txBody>
      </p:sp>
      <p:sp>
        <p:nvSpPr>
          <p:cNvPr id="28" name="正方形/長方形 27"/>
          <p:cNvSpPr/>
          <p:nvPr/>
        </p:nvSpPr>
        <p:spPr>
          <a:xfrm>
            <a:off x="835409" y="4135484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Physical Verification</a:t>
            </a:r>
            <a:endParaRPr lang="ja-JP" altLang="en-US" sz="900" dirty="0"/>
          </a:p>
        </p:txBody>
      </p:sp>
      <p:sp>
        <p:nvSpPr>
          <p:cNvPr id="55" name="四角形吹き出し 54"/>
          <p:cNvSpPr/>
          <p:nvPr/>
        </p:nvSpPr>
        <p:spPr>
          <a:xfrm>
            <a:off x="3216644" y="820650"/>
            <a:ext cx="5863620" cy="3218357"/>
          </a:xfrm>
          <a:prstGeom prst="wedgeRectCallout">
            <a:avLst>
              <a:gd name="adj1" fmla="val -70304"/>
              <a:gd name="adj2" fmla="val -619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6" name="グループ化 55"/>
          <p:cNvGrpSpPr/>
          <p:nvPr/>
        </p:nvGrpSpPr>
        <p:grpSpPr>
          <a:xfrm>
            <a:off x="6093425" y="1778883"/>
            <a:ext cx="87038" cy="144173"/>
            <a:chOff x="2655893" y="5118100"/>
            <a:chExt cx="330201" cy="609600"/>
          </a:xfrm>
        </p:grpSpPr>
        <p:sp>
          <p:nvSpPr>
            <p:cNvPr id="57" name="正方形/長方形 5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58" name="二等辺三角形 5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6133214" y="1814926"/>
            <a:ext cx="87038" cy="144173"/>
            <a:chOff x="2655893" y="5118100"/>
            <a:chExt cx="330201" cy="609600"/>
          </a:xfrm>
        </p:grpSpPr>
        <p:sp>
          <p:nvSpPr>
            <p:cNvPr id="60" name="正方形/長方形 5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1" name="二等辺三角形 6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6173003" y="1850969"/>
            <a:ext cx="87038" cy="144173"/>
            <a:chOff x="2655893" y="5118100"/>
            <a:chExt cx="330201" cy="609600"/>
          </a:xfrm>
        </p:grpSpPr>
        <p:sp>
          <p:nvSpPr>
            <p:cNvPr id="63" name="正方形/長方形 62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4" name="二等辺三角形 63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グループ化 64"/>
          <p:cNvGrpSpPr/>
          <p:nvPr/>
        </p:nvGrpSpPr>
        <p:grpSpPr>
          <a:xfrm>
            <a:off x="5929538" y="1798410"/>
            <a:ext cx="87038" cy="144173"/>
            <a:chOff x="2655893" y="5118100"/>
            <a:chExt cx="330201" cy="609600"/>
          </a:xfrm>
        </p:grpSpPr>
        <p:sp>
          <p:nvSpPr>
            <p:cNvPr id="66" name="正方形/長方形 65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67" name="二等辺三角形 66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5969327" y="1838959"/>
            <a:ext cx="87038" cy="144173"/>
            <a:chOff x="2655893" y="5118100"/>
            <a:chExt cx="330201" cy="609600"/>
          </a:xfrm>
        </p:grpSpPr>
        <p:sp>
          <p:nvSpPr>
            <p:cNvPr id="69" name="正方形/長方形 6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70" name="二等辺三角形 6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5362710" y="1523444"/>
            <a:ext cx="195749" cy="81098"/>
            <a:chOff x="-779470" y="2286001"/>
            <a:chExt cx="485766" cy="247880"/>
          </a:xfrm>
        </p:grpSpPr>
        <p:sp>
          <p:nvSpPr>
            <p:cNvPr id="72" name="正方形/長方形 71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73" name="二等辺三角形 72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5481264" y="1787900"/>
            <a:ext cx="87038" cy="144173"/>
            <a:chOff x="2655893" y="5118100"/>
            <a:chExt cx="330201" cy="609600"/>
          </a:xfrm>
        </p:grpSpPr>
        <p:sp>
          <p:nvSpPr>
            <p:cNvPr id="75" name="正方形/長方形 74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76" name="二等辺三角形 75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5521052" y="1823942"/>
            <a:ext cx="87038" cy="144173"/>
            <a:chOff x="2655893" y="5118100"/>
            <a:chExt cx="330201" cy="609600"/>
          </a:xfrm>
        </p:grpSpPr>
        <p:sp>
          <p:nvSpPr>
            <p:cNvPr id="78" name="正方形/長方形 77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79" name="二等辺三角形 78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5560842" y="1859985"/>
            <a:ext cx="87038" cy="144173"/>
            <a:chOff x="2655893" y="5118100"/>
            <a:chExt cx="330201" cy="609600"/>
          </a:xfrm>
        </p:grpSpPr>
        <p:sp>
          <p:nvSpPr>
            <p:cNvPr id="81" name="正方形/長方形 80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2" name="二等辺三角形 81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5304702" y="1793905"/>
            <a:ext cx="87038" cy="144173"/>
            <a:chOff x="2655893" y="5118100"/>
            <a:chExt cx="330201" cy="609600"/>
          </a:xfrm>
        </p:grpSpPr>
        <p:sp>
          <p:nvSpPr>
            <p:cNvPr id="84" name="正方形/長方形 83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5" name="二等辺三角形 84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5344491" y="1825442"/>
            <a:ext cx="87038" cy="144173"/>
            <a:chOff x="2655893" y="5118100"/>
            <a:chExt cx="330201" cy="609600"/>
          </a:xfrm>
        </p:grpSpPr>
        <p:sp>
          <p:nvSpPr>
            <p:cNvPr id="87" name="正方形/長方形 8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8" name="二等辺三角形 8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5384279" y="1865990"/>
            <a:ext cx="87038" cy="144173"/>
            <a:chOff x="2655893" y="5118100"/>
            <a:chExt cx="330201" cy="609600"/>
          </a:xfrm>
        </p:grpSpPr>
        <p:sp>
          <p:nvSpPr>
            <p:cNvPr id="90" name="正方形/長方形 8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1" name="二等辺三角形 9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5634887" y="1112972"/>
            <a:ext cx="231752" cy="85855"/>
            <a:chOff x="-779470" y="2286001"/>
            <a:chExt cx="485766" cy="247880"/>
          </a:xfrm>
        </p:grpSpPr>
        <p:sp>
          <p:nvSpPr>
            <p:cNvPr id="93" name="正方形/長方形 92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4" name="二等辺三角形 93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95" name="二等辺三角形 94"/>
          <p:cNvSpPr/>
          <p:nvPr/>
        </p:nvSpPr>
        <p:spPr>
          <a:xfrm rot="10800000">
            <a:off x="5975926" y="1527770"/>
            <a:ext cx="202151" cy="13624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6" name="グループ化 95"/>
          <p:cNvGrpSpPr/>
          <p:nvPr/>
        </p:nvGrpSpPr>
        <p:grpSpPr>
          <a:xfrm>
            <a:off x="6226530" y="3511436"/>
            <a:ext cx="87038" cy="144173"/>
            <a:chOff x="2655893" y="5118100"/>
            <a:chExt cx="330201" cy="609600"/>
          </a:xfrm>
        </p:grpSpPr>
        <p:sp>
          <p:nvSpPr>
            <p:cNvPr id="97" name="正方形/長方形 9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8" name="二等辺三角形 9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6266319" y="3547479"/>
            <a:ext cx="87038" cy="144173"/>
            <a:chOff x="2655893" y="5118100"/>
            <a:chExt cx="330201" cy="609600"/>
          </a:xfrm>
        </p:grpSpPr>
        <p:sp>
          <p:nvSpPr>
            <p:cNvPr id="100" name="正方形/長方形 9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1" name="二等辺三角形 10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6306108" y="3583522"/>
            <a:ext cx="87038" cy="144173"/>
            <a:chOff x="2655893" y="5118100"/>
            <a:chExt cx="330201" cy="609600"/>
          </a:xfrm>
        </p:grpSpPr>
        <p:sp>
          <p:nvSpPr>
            <p:cNvPr id="103" name="正方形/長方形 102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4" name="二等辺三角形 103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5986773" y="3530963"/>
            <a:ext cx="87038" cy="144173"/>
            <a:chOff x="2655893" y="5118100"/>
            <a:chExt cx="330201" cy="609600"/>
          </a:xfrm>
        </p:grpSpPr>
        <p:sp>
          <p:nvSpPr>
            <p:cNvPr id="106" name="正方形/長方形 105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07" name="二等辺三角形 106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6026563" y="3571512"/>
            <a:ext cx="87038" cy="144173"/>
            <a:chOff x="2655893" y="5118100"/>
            <a:chExt cx="330201" cy="609600"/>
          </a:xfrm>
        </p:grpSpPr>
        <p:sp>
          <p:nvSpPr>
            <p:cNvPr id="109" name="正方形/長方形 10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0" name="二等辺三角形 10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11" name="正方形/長方形 110"/>
          <p:cNvSpPr/>
          <p:nvPr/>
        </p:nvSpPr>
        <p:spPr>
          <a:xfrm>
            <a:off x="5303710" y="3271152"/>
            <a:ext cx="190816" cy="810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sp>
        <p:nvSpPr>
          <p:cNvPr id="112" name="二等辺三角形 111"/>
          <p:cNvSpPr/>
          <p:nvPr/>
        </p:nvSpPr>
        <p:spPr>
          <a:xfrm rot="10800000">
            <a:off x="5300370" y="3272592"/>
            <a:ext cx="195749" cy="7023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000">
              <a:solidFill>
                <a:prstClr val="black"/>
              </a:solidFill>
            </a:endParaRPr>
          </a:p>
        </p:txBody>
      </p:sp>
      <p:grpSp>
        <p:nvGrpSpPr>
          <p:cNvPr id="113" name="グループ化 112"/>
          <p:cNvGrpSpPr/>
          <p:nvPr/>
        </p:nvGrpSpPr>
        <p:grpSpPr>
          <a:xfrm>
            <a:off x="5665109" y="3503308"/>
            <a:ext cx="87038" cy="144173"/>
            <a:chOff x="2655893" y="5118100"/>
            <a:chExt cx="330201" cy="609600"/>
          </a:xfrm>
        </p:grpSpPr>
        <p:sp>
          <p:nvSpPr>
            <p:cNvPr id="114" name="正方形/長方形 113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5" name="二等辺三角形 114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5711931" y="3556495"/>
            <a:ext cx="87038" cy="144173"/>
            <a:chOff x="2655893" y="5118100"/>
            <a:chExt cx="330201" cy="609600"/>
          </a:xfrm>
        </p:grpSpPr>
        <p:sp>
          <p:nvSpPr>
            <p:cNvPr id="117" name="正方形/長方形 116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18" name="二等辺三角形 117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5751720" y="3592538"/>
            <a:ext cx="87038" cy="144173"/>
            <a:chOff x="2655893" y="5118100"/>
            <a:chExt cx="330201" cy="609600"/>
          </a:xfrm>
        </p:grpSpPr>
        <p:sp>
          <p:nvSpPr>
            <p:cNvPr id="120" name="正方形/長方形 119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1" name="二等辺三角形 120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5361937" y="3526458"/>
            <a:ext cx="87038" cy="144173"/>
            <a:chOff x="2655893" y="5118100"/>
            <a:chExt cx="330201" cy="609600"/>
          </a:xfrm>
        </p:grpSpPr>
        <p:sp>
          <p:nvSpPr>
            <p:cNvPr id="123" name="正方形/長方形 122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4" name="二等辺三角形 123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5401726" y="3557995"/>
            <a:ext cx="87038" cy="144173"/>
            <a:chOff x="2655893" y="5118100"/>
            <a:chExt cx="330201" cy="609600"/>
          </a:xfrm>
        </p:grpSpPr>
        <p:sp>
          <p:nvSpPr>
            <p:cNvPr id="126" name="正方形/長方形 125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27" name="二等辺三角形 126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5441515" y="3598543"/>
            <a:ext cx="87038" cy="144173"/>
            <a:chOff x="2655893" y="5118100"/>
            <a:chExt cx="330201" cy="609600"/>
          </a:xfrm>
        </p:grpSpPr>
        <p:sp>
          <p:nvSpPr>
            <p:cNvPr id="129" name="正方形/長方形 12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30" name="二等辺三角形 12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131" name="直線コネクタ 130"/>
          <p:cNvCxnSpPr/>
          <p:nvPr/>
        </p:nvCxnSpPr>
        <p:spPr>
          <a:xfrm>
            <a:off x="5401726" y="3385900"/>
            <a:ext cx="0" cy="12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2" name="グループ化 131"/>
          <p:cNvGrpSpPr/>
          <p:nvPr/>
        </p:nvGrpSpPr>
        <p:grpSpPr>
          <a:xfrm>
            <a:off x="5692123" y="2818890"/>
            <a:ext cx="231752" cy="104785"/>
            <a:chOff x="-779470" y="2286001"/>
            <a:chExt cx="485766" cy="247880"/>
          </a:xfrm>
        </p:grpSpPr>
        <p:sp>
          <p:nvSpPr>
            <p:cNvPr id="133" name="正方形/長方形 132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34" name="二等辺三角形 133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35" name="二等辺三角形 134"/>
          <p:cNvSpPr/>
          <p:nvPr/>
        </p:nvSpPr>
        <p:spPr>
          <a:xfrm rot="10800000">
            <a:off x="5916653" y="3269792"/>
            <a:ext cx="196948" cy="150019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6" name="グループ化 135"/>
          <p:cNvGrpSpPr/>
          <p:nvPr/>
        </p:nvGrpSpPr>
        <p:grpSpPr>
          <a:xfrm>
            <a:off x="5637994" y="3276867"/>
            <a:ext cx="195749" cy="81098"/>
            <a:chOff x="-779470" y="2286001"/>
            <a:chExt cx="485766" cy="247880"/>
          </a:xfrm>
        </p:grpSpPr>
        <p:sp>
          <p:nvSpPr>
            <p:cNvPr id="137" name="正方形/長方形 136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38" name="二等辺三角形 137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39" name="二等辺三角形 138"/>
          <p:cNvSpPr/>
          <p:nvPr/>
        </p:nvSpPr>
        <p:spPr>
          <a:xfrm rot="10800000">
            <a:off x="6207634" y="3278907"/>
            <a:ext cx="196948" cy="150019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40" name="右矢印 139"/>
          <p:cNvSpPr/>
          <p:nvPr/>
        </p:nvSpPr>
        <p:spPr>
          <a:xfrm rot="5400000">
            <a:off x="5574090" y="2110501"/>
            <a:ext cx="379354" cy="71662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コンテンツ プレースホルダー 2"/>
          <p:cNvSpPr txBox="1">
            <a:spLocks/>
          </p:cNvSpPr>
          <p:nvPr/>
        </p:nvSpPr>
        <p:spPr bwMode="auto">
          <a:xfrm>
            <a:off x="6493427" y="1380057"/>
            <a:ext cx="2547466" cy="1937797"/>
          </a:xfrm>
          <a:prstGeom prst="rect">
            <a:avLst/>
          </a:prstGeom>
          <a:solidFill>
            <a:schemeClr val="bg1"/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600" dirty="0"/>
          </a:p>
          <a:p>
            <a:endParaRPr lang="en-US" altLang="ja-JP" sz="1200" dirty="0"/>
          </a:p>
          <a:p>
            <a:r>
              <a:rPr lang="en-US" altLang="ja-JP" sz="1400" dirty="0"/>
              <a:t>Considering register locations, pre-existed cells are cloned by slew limitation.</a:t>
            </a:r>
          </a:p>
          <a:p>
            <a:r>
              <a:rPr lang="en-US" altLang="ja-JP" sz="1400" dirty="0"/>
              <a:t>Commercial EDA tools have this function.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838433" y="2853308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Pull ICGs/FFs</a:t>
            </a:r>
            <a:endParaRPr lang="ja-JP" altLang="en-US" sz="900" dirty="0"/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4635645" y="848811"/>
            <a:ext cx="388204" cy="232575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000" dirty="0"/>
              <a:t>ICG</a:t>
            </a:r>
            <a:endParaRPr lang="ja-JP" altLang="en-US" sz="1000" dirty="0"/>
          </a:p>
        </p:txBody>
      </p:sp>
      <p:grpSp>
        <p:nvGrpSpPr>
          <p:cNvPr id="157" name="グループ化 156"/>
          <p:cNvGrpSpPr/>
          <p:nvPr/>
        </p:nvGrpSpPr>
        <p:grpSpPr>
          <a:xfrm>
            <a:off x="4444314" y="889731"/>
            <a:ext cx="249114" cy="122726"/>
            <a:chOff x="-779470" y="2286001"/>
            <a:chExt cx="485766" cy="247880"/>
          </a:xfrm>
        </p:grpSpPr>
        <p:sp>
          <p:nvSpPr>
            <p:cNvPr id="158" name="正方形/長方形 157"/>
            <p:cNvSpPr/>
            <p:nvPr/>
          </p:nvSpPr>
          <p:spPr>
            <a:xfrm>
              <a:off x="-771181" y="2286001"/>
              <a:ext cx="473525" cy="2478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59" name="二等辺三角形 158"/>
            <p:cNvSpPr/>
            <p:nvPr/>
          </p:nvSpPr>
          <p:spPr>
            <a:xfrm rot="10800000">
              <a:off x="-779470" y="2290401"/>
              <a:ext cx="485766" cy="2146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sp>
        <p:nvSpPr>
          <p:cNvPr id="160" name="二等辺三角形 159"/>
          <p:cNvSpPr/>
          <p:nvPr/>
        </p:nvSpPr>
        <p:spPr>
          <a:xfrm rot="10800000">
            <a:off x="5037953" y="884016"/>
            <a:ext cx="196948" cy="150019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5212629" y="870504"/>
            <a:ext cx="410646" cy="232575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000" dirty="0"/>
              <a:t>BUF</a:t>
            </a:r>
            <a:endParaRPr lang="ja-JP" altLang="en-US" sz="1000" dirty="0"/>
          </a:p>
        </p:txBody>
      </p:sp>
      <p:grpSp>
        <p:nvGrpSpPr>
          <p:cNvPr id="165" name="グループ化 164"/>
          <p:cNvGrpSpPr/>
          <p:nvPr/>
        </p:nvGrpSpPr>
        <p:grpSpPr>
          <a:xfrm>
            <a:off x="5998988" y="1877086"/>
            <a:ext cx="87038" cy="144173"/>
            <a:chOff x="2655893" y="5118100"/>
            <a:chExt cx="330201" cy="609600"/>
          </a:xfrm>
        </p:grpSpPr>
        <p:sp>
          <p:nvSpPr>
            <p:cNvPr id="166" name="正方形/長方形 165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67" name="二等辺三角形 166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grpSp>
        <p:nvGrpSpPr>
          <p:cNvPr id="168" name="グループ化 167"/>
          <p:cNvGrpSpPr/>
          <p:nvPr/>
        </p:nvGrpSpPr>
        <p:grpSpPr>
          <a:xfrm>
            <a:off x="6052209" y="3604546"/>
            <a:ext cx="87038" cy="144173"/>
            <a:chOff x="2655893" y="5118100"/>
            <a:chExt cx="330201" cy="609600"/>
          </a:xfrm>
        </p:grpSpPr>
        <p:sp>
          <p:nvSpPr>
            <p:cNvPr id="169" name="正方形/長方形 168"/>
            <p:cNvSpPr/>
            <p:nvPr/>
          </p:nvSpPr>
          <p:spPr>
            <a:xfrm>
              <a:off x="2655893" y="5118100"/>
              <a:ext cx="330201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170" name="二等辺三角形 169"/>
            <p:cNvSpPr/>
            <p:nvPr/>
          </p:nvSpPr>
          <p:spPr>
            <a:xfrm rot="10800000">
              <a:off x="2763844" y="5118100"/>
              <a:ext cx="114300" cy="177792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</p:grpSp>
      <p:cxnSp>
        <p:nvCxnSpPr>
          <p:cNvPr id="171" name="カギ線コネクタ 170"/>
          <p:cNvCxnSpPr>
            <a:stCxn id="134" idx="0"/>
            <a:endCxn id="112" idx="3"/>
          </p:cNvCxnSpPr>
          <p:nvPr/>
        </p:nvCxnSpPr>
        <p:spPr>
          <a:xfrm rot="5400000">
            <a:off x="5422575" y="2887168"/>
            <a:ext cx="361094" cy="40975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カギ線コネクタ 171"/>
          <p:cNvCxnSpPr>
            <a:stCxn id="134" idx="0"/>
            <a:endCxn id="138" idx="3"/>
          </p:cNvCxnSpPr>
          <p:nvPr/>
        </p:nvCxnSpPr>
        <p:spPr>
          <a:xfrm rot="5400000">
            <a:off x="5588530" y="3058837"/>
            <a:ext cx="366809" cy="7213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カギ線コネクタ 172"/>
          <p:cNvCxnSpPr>
            <a:stCxn id="134" idx="0"/>
            <a:endCxn id="135" idx="3"/>
          </p:cNvCxnSpPr>
          <p:nvPr/>
        </p:nvCxnSpPr>
        <p:spPr>
          <a:xfrm rot="16200000" flipH="1">
            <a:off x="5732416" y="2987081"/>
            <a:ext cx="358294" cy="20712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カギ線コネクタ 173"/>
          <p:cNvCxnSpPr>
            <a:stCxn id="133" idx="2"/>
            <a:endCxn id="139" idx="3"/>
          </p:cNvCxnSpPr>
          <p:nvPr/>
        </p:nvCxnSpPr>
        <p:spPr>
          <a:xfrm rot="16200000" flipH="1">
            <a:off x="5879955" y="2852754"/>
            <a:ext cx="355232" cy="49707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コネクタ 174"/>
          <p:cNvCxnSpPr/>
          <p:nvPr/>
        </p:nvCxnSpPr>
        <p:spPr>
          <a:xfrm>
            <a:off x="5734027" y="3385900"/>
            <a:ext cx="0" cy="12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/>
          <p:cNvCxnSpPr/>
          <p:nvPr/>
        </p:nvCxnSpPr>
        <p:spPr>
          <a:xfrm>
            <a:off x="6010997" y="3395085"/>
            <a:ext cx="0" cy="12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線コネクタ 176"/>
          <p:cNvCxnSpPr/>
          <p:nvPr/>
        </p:nvCxnSpPr>
        <p:spPr>
          <a:xfrm>
            <a:off x="6309838" y="3404270"/>
            <a:ext cx="0" cy="12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カギ線コネクタ 177"/>
          <p:cNvCxnSpPr>
            <a:stCxn id="93" idx="2"/>
            <a:endCxn id="95" idx="3"/>
          </p:cNvCxnSpPr>
          <p:nvPr/>
        </p:nvCxnSpPr>
        <p:spPr>
          <a:xfrm rot="16200000" flipH="1">
            <a:off x="5749928" y="1200696"/>
            <a:ext cx="328943" cy="32520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カギ線コネクタ 178"/>
          <p:cNvCxnSpPr>
            <a:stCxn id="94" idx="0"/>
            <a:endCxn id="73" idx="3"/>
          </p:cNvCxnSpPr>
          <p:nvPr/>
        </p:nvCxnSpPr>
        <p:spPr>
          <a:xfrm rot="5400000">
            <a:off x="5437657" y="1211778"/>
            <a:ext cx="336034" cy="2901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6073084" y="1658653"/>
            <a:ext cx="0" cy="129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>
            <a:off x="5466846" y="1608281"/>
            <a:ext cx="0" cy="1547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テキスト ボックス 554">
            <a:extLst>
              <a:ext uri="{FF2B5EF4-FFF2-40B4-BE49-F238E27FC236}">
                <a16:creationId xmlns:a16="http://schemas.microsoft.com/office/drawing/2014/main" id="{809E56A6-BDEE-4965-B5BD-EE8BF98DA40B}"/>
              </a:ext>
            </a:extLst>
          </p:cNvPr>
          <p:cNvSpPr txBox="1"/>
          <p:nvPr/>
        </p:nvSpPr>
        <p:spPr>
          <a:xfrm>
            <a:off x="6493427" y="1413757"/>
            <a:ext cx="1636688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b="1" dirty="0">
                <a:solidFill>
                  <a:srgbClr val="FF00FF"/>
                </a:solidFill>
              </a:rPr>
              <a:t>ICG Clustering</a:t>
            </a:r>
            <a:endParaRPr kumimoji="1" lang="ja-JP" altLang="en-US" b="1" dirty="0">
              <a:solidFill>
                <a:srgbClr val="FF00FF"/>
              </a:solidFill>
            </a:endParaRPr>
          </a:p>
        </p:txBody>
      </p:sp>
      <p:sp>
        <p:nvSpPr>
          <p:cNvPr id="557" name="正方形/長方形 556"/>
          <p:cNvSpPr/>
          <p:nvPr/>
        </p:nvSpPr>
        <p:spPr>
          <a:xfrm>
            <a:off x="836090" y="2603709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Super buffer placement</a:t>
            </a:r>
            <a:endParaRPr lang="ja-JP" altLang="en-US" sz="900" dirty="0"/>
          </a:p>
        </p:txBody>
      </p:sp>
      <p:grpSp>
        <p:nvGrpSpPr>
          <p:cNvPr id="802" name="グループ化 801"/>
          <p:cNvGrpSpPr/>
          <p:nvPr/>
        </p:nvGrpSpPr>
        <p:grpSpPr>
          <a:xfrm>
            <a:off x="3320541" y="1710742"/>
            <a:ext cx="1505668" cy="1099407"/>
            <a:chOff x="-2892184" y="925148"/>
            <a:chExt cx="2908766" cy="1911496"/>
          </a:xfrm>
        </p:grpSpPr>
        <p:sp>
          <p:nvSpPr>
            <p:cNvPr id="803" name="二等辺三角形 802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04" name="二等辺三角形 803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05" name="二等辺三角形 804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06" name="二等辺三角形 805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07" name="二等辺三角形 806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08" name="フローチャート: 手作業 807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二等辺三角形 808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10" name="二等辺三角形 809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811" name="カギ線コネクタ 810"/>
            <p:cNvCxnSpPr>
              <a:stCxn id="817" idx="0"/>
              <a:endCxn id="1031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2" name="カギ線コネクタ 811"/>
            <p:cNvCxnSpPr>
              <a:stCxn id="1033" idx="0"/>
              <a:endCxn id="981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3" name="カギ線コネクタ 812"/>
            <p:cNvCxnSpPr>
              <a:stCxn id="810" idx="0"/>
              <a:endCxn id="1035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4" name="カギ線コネクタ 813"/>
            <p:cNvCxnSpPr>
              <a:stCxn id="810" idx="0"/>
              <a:endCxn id="932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5" name="二等辺三角形 814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816" name="直線コネクタ 815"/>
            <p:cNvCxnSpPr>
              <a:stCxn id="815" idx="0"/>
              <a:endCxn id="809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7" name="二等辺三角形 816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818" name="カギ線コネクタ 817"/>
            <p:cNvCxnSpPr>
              <a:stCxn id="817" idx="0"/>
              <a:endCxn id="810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9" name="直線コネクタ 818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0" name="グループ化 819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1034" name="正方形/長方形 1033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二等辺三角形 1034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21" name="正方形/長方形 820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22" name="二等辺三角形 821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823" name="グループ化 822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1031" name="二等辺三角形 1030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正方形/長方形 1031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3" name="二等辺三角形 1032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24" name="直線コネクタ 823"/>
            <p:cNvCxnSpPr>
              <a:stCxn id="932" idx="0"/>
              <a:endCxn id="803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5" name="直線コネクタ 824"/>
            <p:cNvCxnSpPr>
              <a:stCxn id="1035" idx="0"/>
              <a:endCxn id="828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6" name="直線コネクタ 825"/>
            <p:cNvCxnSpPr>
              <a:stCxn id="804" idx="0"/>
              <a:endCxn id="807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27" name="直線コネクタ 826"/>
            <p:cNvCxnSpPr>
              <a:endCxn id="808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28" name="二等辺三角形 827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29" name="二等辺三角形 828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30" name="二等辺三角形 829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31" name="二等辺三角形 830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32" name="二等辺三角形 831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33" name="フローチャート: 手作業 832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34" name="直線コネクタ 833"/>
            <p:cNvCxnSpPr>
              <a:stCxn id="829" idx="0"/>
              <a:endCxn id="832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5" name="直線コネクタ 834"/>
            <p:cNvCxnSpPr>
              <a:endCxn id="833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36" name="グループ化 835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1029" name="正方形/長方形 10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30" name="二等辺三角形 10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37" name="グループ化 836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1027" name="正方形/長方形 102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8" name="二等辺三角形 102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38" name="グループ化 837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1025" name="正方形/長方形 102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6" name="二等辺三角形 102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39" name="グループ化 838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1023" name="正方形/長方形 102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4" name="二等辺三角形 102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0" name="グループ化 839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1021" name="正方形/長方形 102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2" name="二等辺三角形 102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1" name="グループ化 840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1019" name="正方形/長方形 101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20" name="二等辺三角形 101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2" name="グループ化 841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1017" name="正方形/長方形 101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8" name="二等辺三角形 101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3" name="グループ化 842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1015" name="正方形/長方形 101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6" name="二等辺三角形 101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4" name="グループ化 843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1013" name="正方形/長方形 101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4" name="二等辺三角形 101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45" name="直線コネクタ 844"/>
            <p:cNvCxnSpPr>
              <a:endCxn id="1010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6" name="直線コネクタ 845"/>
            <p:cNvCxnSpPr>
              <a:endCxn id="1012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7" name="直線コネクタ 846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48" name="直線コネクタ 847"/>
            <p:cNvCxnSpPr>
              <a:endCxn id="1008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49" name="グループ化 848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1011" name="正方形/長方形 101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2" name="二等辺三角形 101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0" name="グループ化 849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1009" name="正方形/長方形 100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0" name="二等辺三角形 100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1" name="グループ化 850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1007" name="正方形/長方形 100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8" name="二等辺三角形 100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52" name="直線コネクタ 851"/>
            <p:cNvCxnSpPr>
              <a:stCxn id="1011" idx="2"/>
              <a:endCxn id="1024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3" name="直線コネクタ 852"/>
            <p:cNvCxnSpPr>
              <a:stCxn id="1009" idx="2"/>
              <a:endCxn id="1030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54" name="直線コネクタ 853"/>
            <p:cNvCxnSpPr>
              <a:stCxn id="1008" idx="0"/>
              <a:endCxn id="1018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55" name="グループ化 854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1005" name="正方形/長方形 100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6" name="二等辺三角形 100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6" name="グループ化 855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1003" name="正方形/長方形 100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4" name="二等辺三角形 100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7" name="グループ化 856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1001" name="正方形/長方形 100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2" name="二等辺三角形 100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8" name="グループ化 857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999" name="正方形/長方形 99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0" name="二等辺三角形 99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59" name="グループ化 858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997" name="正方形/長方形 99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8" name="二等辺三角形 99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0" name="グループ化 859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995" name="正方形/長方形 99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6" name="二等辺三角形 99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1" name="グループ化 860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993" name="正方形/長方形 99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4" name="二等辺三角形 99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2" name="グループ化 861"/>
            <p:cNvGrpSpPr/>
            <p:nvPr/>
          </p:nvGrpSpPr>
          <p:grpSpPr>
            <a:xfrm>
              <a:off x="-110364" y="2577871"/>
              <a:ext cx="126946" cy="235130"/>
              <a:chOff x="2655893" y="5118100"/>
              <a:chExt cx="438151" cy="806441"/>
            </a:xfrm>
          </p:grpSpPr>
          <p:sp>
            <p:nvSpPr>
              <p:cNvPr id="989" name="正方形/長方形 9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0" name="二等辺三角形 9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1" name="正方形/長方形 990"/>
              <p:cNvSpPr/>
              <p:nvPr/>
            </p:nvSpPr>
            <p:spPr>
              <a:xfrm>
                <a:off x="2763841" y="5314943"/>
                <a:ext cx="330203" cy="60959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92" name="二等辺三角形 991"/>
              <p:cNvSpPr/>
              <p:nvPr/>
            </p:nvSpPr>
            <p:spPr>
              <a:xfrm rot="10800000">
                <a:off x="2871796" y="5314943"/>
                <a:ext cx="114299" cy="177790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63" name="直線コネクタ 862"/>
            <p:cNvCxnSpPr>
              <a:endCxn id="986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4" name="直線コネクタ 863"/>
            <p:cNvCxnSpPr>
              <a:endCxn id="988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5" name="直線コネクタ 864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66" name="直線コネクタ 865"/>
            <p:cNvCxnSpPr>
              <a:endCxn id="984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67" name="グループ化 866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987" name="正方形/長方形 98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88" name="二等辺三角形 98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8" name="グループ化 867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985" name="正方形/長方形 98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86" name="二等辺三角形 98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69" name="グループ化 868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983" name="正方形/長方形 98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84" name="二等辺三角形 98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70" name="直線コネクタ 869"/>
            <p:cNvCxnSpPr>
              <a:stCxn id="987" idx="2"/>
              <a:endCxn id="1000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1" name="直線コネクタ 870"/>
            <p:cNvCxnSpPr>
              <a:stCxn id="985" idx="2"/>
              <a:endCxn id="1006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72" name="直線コネクタ 871"/>
            <p:cNvCxnSpPr>
              <a:stCxn id="984" idx="0"/>
              <a:endCxn id="994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73" name="二等辺三角形 872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74" name="二等辺三角形 873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75" name="二等辺三角形 874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876" name="二等辺三角形 875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877" name="グループ化 876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981" name="正方形/長方形 98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82" name="二等辺三角形 98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78" name="直線コネクタ 877"/>
            <p:cNvCxnSpPr>
              <a:stCxn id="897" idx="0"/>
              <a:endCxn id="873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9" name="直線コネクタ 878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0" name="グループ化 879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979" name="正方形/長方形 97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80" name="二等辺三角形 97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1" name="グループ化 880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977" name="正方形/長方形 9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8" name="二等辺三角形 9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2" name="グループ化 881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975" name="正方形/長方形 97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6" name="二等辺三角形 97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3" name="グループ化 882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973" name="正方形/長方形 97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4" name="二等辺三角形 97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4" name="グループ化 883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971" name="正方形/長方形 9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2" name="二等辺三角形 9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5" name="グループ化 884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969" name="正方形/長方形 96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70" name="二等辺三角形 96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6" name="グループ化 885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967" name="正方形/長方形 96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8" name="二等辺三角形 96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7" name="グループ化 886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965" name="正方形/長方形 96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6" name="二等辺三角形 96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88" name="グループ化 887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963" name="正方形/長方形 96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4" name="二等辺三角形 96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89" name="直線コネクタ 888"/>
            <p:cNvCxnSpPr>
              <a:endCxn id="962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0" name="直線コネクタ 889"/>
            <p:cNvCxnSpPr>
              <a:endCxn id="958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91" name="グループ化 890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961" name="正方形/長方形 96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2" name="二等辺三角形 96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92" name="グループ化 891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959" name="正方形/長方形 95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60" name="二等辺三角形 95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93" name="グループ化 892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957" name="正方形/長方形 95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8" name="二等辺三角形 95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894" name="直線コネクタ 893"/>
            <p:cNvCxnSpPr>
              <a:stCxn id="961" idx="2"/>
              <a:endCxn id="974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5" name="直線コネクタ 894"/>
            <p:cNvCxnSpPr>
              <a:stCxn id="959" idx="2"/>
              <a:endCxn id="980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96" name="直線コネクタ 895"/>
            <p:cNvCxnSpPr>
              <a:stCxn id="958" idx="0"/>
              <a:endCxn id="968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897" name="二等辺三角形 896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898" name="カギ線コネクタ 897"/>
            <p:cNvCxnSpPr>
              <a:stCxn id="1032" idx="2"/>
              <a:endCxn id="897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9" name="二等辺三角形 898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00" name="二等辺三角形 899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01" name="二等辺三角形 900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02" name="二等辺三角形 901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03" name="二等辺三角形 902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904" name="フローチャート: 手作業 903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5" name="直線コネクタ 904"/>
            <p:cNvCxnSpPr>
              <a:stCxn id="900" idx="0"/>
              <a:endCxn id="903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06" name="直線コネクタ 905"/>
            <p:cNvCxnSpPr>
              <a:endCxn id="904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907" name="グループ化 906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955" name="正方形/長方形 95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6" name="二等辺三角形 95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8" name="グループ化 907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953" name="正方形/長方形 95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4" name="二等辺三角形 95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09" name="グループ化 908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951" name="正方形/長方形 95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2" name="二等辺三角形 95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0" name="グループ化 909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949" name="正方形/長方形 94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50" name="二等辺三角形 94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1" name="グループ化 910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947" name="正方形/長方形 94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8" name="二等辺三角形 94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2" name="グループ化 911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945" name="正方形/長方形 94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6" name="二等辺三角形 94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3" name="グループ化 912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943" name="正方形/長方形 9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4" name="二等辺三角形 9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941" name="正方形/長方形 9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2" name="二等辺三角形 9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15" name="グループ化 914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939" name="正方形/長方形 93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0" name="二等辺三角形 93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916" name="直線コネクタ 915"/>
            <p:cNvCxnSpPr>
              <a:endCxn id="936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7" name="直線コネクタ 916"/>
            <p:cNvCxnSpPr>
              <a:endCxn id="938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8" name="直線コネクタ 917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19" name="直線コネクタ 918"/>
            <p:cNvCxnSpPr>
              <a:endCxn id="934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920" name="グループ化 919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937" name="正方形/長方形 93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38" name="二等辺三角形 93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21" name="グループ化 920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935" name="正方形/長方形 93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36" name="二等辺三角形 93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22" name="グループ化 921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933" name="正方形/長方形 93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34" name="二等辺三角形 93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923" name="直線コネクタ 922"/>
            <p:cNvCxnSpPr>
              <a:stCxn id="937" idx="2"/>
              <a:endCxn id="950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4" name="直線コネクタ 923"/>
            <p:cNvCxnSpPr>
              <a:stCxn id="935" idx="2"/>
              <a:endCxn id="956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5" name="直線コネクタ 924"/>
            <p:cNvCxnSpPr>
              <a:stCxn id="934" idx="0"/>
              <a:endCxn id="944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926" name="グループ化 925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931" name="正方形/長方形 93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932" name="二等辺三角形 93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927" name="直線コネクタ 926"/>
            <p:cNvCxnSpPr>
              <a:stCxn id="873" idx="0"/>
              <a:endCxn id="875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8" name="直線コネクタ 927"/>
            <p:cNvCxnSpPr>
              <a:stCxn id="875" idx="0"/>
              <a:endCxn id="960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9" name="カギ線コネクタ 928"/>
            <p:cNvCxnSpPr>
              <a:stCxn id="873" idx="0"/>
              <a:endCxn id="876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0" name="カギ線コネクタ 929"/>
            <p:cNvCxnSpPr>
              <a:stCxn id="873" idx="0"/>
              <a:endCxn id="874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正方形/長方形 16"/>
          <p:cNvSpPr/>
          <p:nvPr/>
        </p:nvSpPr>
        <p:spPr>
          <a:xfrm>
            <a:off x="3284220" y="2496001"/>
            <a:ext cx="1600200" cy="1852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コネクタ 29"/>
          <p:cNvCxnSpPr/>
          <p:nvPr/>
        </p:nvCxnSpPr>
        <p:spPr>
          <a:xfrm flipV="1">
            <a:off x="4884420" y="1112972"/>
            <a:ext cx="319327" cy="137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6" name="直線コネクタ 1045"/>
          <p:cNvCxnSpPr/>
          <p:nvPr/>
        </p:nvCxnSpPr>
        <p:spPr>
          <a:xfrm>
            <a:off x="4884420" y="2697274"/>
            <a:ext cx="319327" cy="1151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5203747" y="1103079"/>
            <a:ext cx="1250004" cy="27457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399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Design methodology: </a:t>
            </a:r>
            <a:r>
              <a:rPr kumimoji="1" lang="en-US" altLang="ja-JP" dirty="0"/>
              <a:t>Spine </a:t>
            </a:r>
            <a:r>
              <a:rPr lang="en-US" altLang="ja-JP" dirty="0"/>
              <a:t>w</a:t>
            </a:r>
            <a:r>
              <a:rPr kumimoji="1" lang="en-US" altLang="ja-JP" dirty="0"/>
              <a:t>ire-width optimizing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87794" y="1160993"/>
            <a:ext cx="1809790" cy="33364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lang="ja-JP" altLang="en-US" sz="1400"/>
          </a:p>
        </p:txBody>
      </p:sp>
      <p:sp>
        <p:nvSpPr>
          <p:cNvPr id="7" name="正方形/長方形 6"/>
          <p:cNvSpPr/>
          <p:nvPr/>
        </p:nvSpPr>
        <p:spPr>
          <a:xfrm>
            <a:off x="841953" y="209223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clustering</a:t>
            </a:r>
            <a:endParaRPr lang="ja-JP" altLang="en-US" sz="900" dirty="0"/>
          </a:p>
        </p:txBody>
      </p:sp>
      <p:sp>
        <p:nvSpPr>
          <p:cNvPr id="8" name="正方形/長方形 7"/>
          <p:cNvSpPr/>
          <p:nvPr/>
        </p:nvSpPr>
        <p:spPr>
          <a:xfrm>
            <a:off x="832137" y="148764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Place Optimize</a:t>
            </a:r>
            <a:endParaRPr lang="ja-JP" altLang="en-US" sz="900" dirty="0"/>
          </a:p>
        </p:txBody>
      </p:sp>
      <p:cxnSp>
        <p:nvCxnSpPr>
          <p:cNvPr id="9" name="直線矢印コネクタ 8"/>
          <p:cNvCxnSpPr>
            <a:stCxn id="8" idx="2"/>
            <a:endCxn id="7" idx="0"/>
          </p:cNvCxnSpPr>
          <p:nvPr/>
        </p:nvCxnSpPr>
        <p:spPr>
          <a:xfrm>
            <a:off x="1394845" y="1740733"/>
            <a:ext cx="9815" cy="351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832137" y="12304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floorplan</a:t>
            </a:r>
            <a:endParaRPr lang="ja-JP" altLang="en-US" sz="900" dirty="0"/>
          </a:p>
        </p:txBody>
      </p:sp>
      <p:sp>
        <p:nvSpPr>
          <p:cNvPr id="11" name="正方形/長方形 10"/>
          <p:cNvSpPr/>
          <p:nvPr/>
        </p:nvSpPr>
        <p:spPr>
          <a:xfrm>
            <a:off x="832137" y="3461811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Route Optimize</a:t>
            </a:r>
            <a:endParaRPr lang="ja-JP" altLang="en-US" sz="900" dirty="0"/>
          </a:p>
        </p:txBody>
      </p:sp>
      <p:sp>
        <p:nvSpPr>
          <p:cNvPr id="12" name="円柱 11"/>
          <p:cNvSpPr/>
          <p:nvPr/>
        </p:nvSpPr>
        <p:spPr>
          <a:xfrm>
            <a:off x="1021583" y="4646933"/>
            <a:ext cx="750277" cy="361950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kumimoji="1" lang="en-US" altLang="ja-JP" dirty="0"/>
              <a:t>GDS</a:t>
            </a:r>
            <a:endParaRPr kumimoji="1" lang="ja-JP" altLang="en-US" dirty="0"/>
          </a:p>
        </p:txBody>
      </p:sp>
      <p:sp>
        <p:nvSpPr>
          <p:cNvPr id="13" name="フローチャート : 書類 12"/>
          <p:cNvSpPr/>
          <p:nvPr/>
        </p:nvSpPr>
        <p:spPr>
          <a:xfrm>
            <a:off x="491892" y="693420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VNET</a:t>
            </a:r>
            <a:endParaRPr lang="ja-JP" altLang="en-US" sz="1200" dirty="0"/>
          </a:p>
        </p:txBody>
      </p:sp>
      <p:sp>
        <p:nvSpPr>
          <p:cNvPr id="14" name="フローチャート : 書類 13"/>
          <p:cNvSpPr/>
          <p:nvPr/>
        </p:nvSpPr>
        <p:spPr>
          <a:xfrm>
            <a:off x="1582138" y="684331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SDC</a:t>
            </a:r>
            <a:endParaRPr lang="ja-JP" altLang="en-US" sz="1200" dirty="0"/>
          </a:p>
        </p:txBody>
      </p:sp>
      <p:cxnSp>
        <p:nvCxnSpPr>
          <p:cNvPr id="15" name="カギ線コネクタ 14"/>
          <p:cNvCxnSpPr>
            <a:stCxn id="14" idx="2"/>
            <a:endCxn id="10" idx="0"/>
          </p:cNvCxnSpPr>
          <p:nvPr/>
        </p:nvCxnSpPr>
        <p:spPr>
          <a:xfrm rot="5400000">
            <a:off x="1586890" y="812110"/>
            <a:ext cx="226312" cy="610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カギ線コネクタ 15"/>
          <p:cNvCxnSpPr>
            <a:stCxn id="13" idx="2"/>
            <a:endCxn id="10" idx="0"/>
          </p:cNvCxnSpPr>
          <p:nvPr/>
        </p:nvCxnSpPr>
        <p:spPr>
          <a:xfrm rot="16200000" flipH="1">
            <a:off x="1046311" y="881930"/>
            <a:ext cx="217223" cy="4798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右中かっこ 17"/>
          <p:cNvSpPr/>
          <p:nvPr/>
        </p:nvSpPr>
        <p:spPr>
          <a:xfrm>
            <a:off x="2029768" y="1198245"/>
            <a:ext cx="149469" cy="519113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185786" y="1123950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/>
              <a:t>No</a:t>
            </a:r>
          </a:p>
          <a:p>
            <a:r>
              <a:rPr lang="en-US" altLang="ja-JP" dirty="0"/>
              <a:t>change</a:t>
            </a:r>
            <a:endParaRPr kumimoji="1" lang="ja-JP" altLang="en-US" dirty="0"/>
          </a:p>
        </p:txBody>
      </p:sp>
      <p:sp>
        <p:nvSpPr>
          <p:cNvPr id="20" name="右中かっこ 19"/>
          <p:cNvSpPr/>
          <p:nvPr/>
        </p:nvSpPr>
        <p:spPr>
          <a:xfrm>
            <a:off x="2029768" y="3215298"/>
            <a:ext cx="133140" cy="1176392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85786" y="3623002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dirty="0"/>
              <a:t>No</a:t>
            </a:r>
          </a:p>
          <a:p>
            <a:r>
              <a:rPr kumimoji="1" lang="en-US" altLang="ja-JP" dirty="0"/>
              <a:t>change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836090" y="2349407"/>
            <a:ext cx="1125415" cy="25309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000" b="1" dirty="0"/>
              <a:t>Spine layout</a:t>
            </a:r>
            <a:endParaRPr lang="ja-JP" altLang="en-US" sz="1000" b="1" dirty="0"/>
          </a:p>
        </p:txBody>
      </p:sp>
      <p:sp>
        <p:nvSpPr>
          <p:cNvPr id="23" name="正方形/長方形 22"/>
          <p:cNvSpPr/>
          <p:nvPr/>
        </p:nvSpPr>
        <p:spPr>
          <a:xfrm>
            <a:off x="835409" y="38711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Static Timing Analysis (STA)</a:t>
            </a:r>
            <a:endParaRPr lang="ja-JP" altLang="en-US" sz="900" dirty="0"/>
          </a:p>
        </p:txBody>
      </p:sp>
      <p:cxnSp>
        <p:nvCxnSpPr>
          <p:cNvPr id="24" name="直線矢印コネクタ 23"/>
          <p:cNvCxnSpPr>
            <a:endCxn id="27" idx="0"/>
          </p:cNvCxnSpPr>
          <p:nvPr/>
        </p:nvCxnSpPr>
        <p:spPr>
          <a:xfrm flipH="1">
            <a:off x="1398116" y="2850339"/>
            <a:ext cx="681" cy="358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1" idx="2"/>
            <a:endCxn id="23" idx="0"/>
          </p:cNvCxnSpPr>
          <p:nvPr/>
        </p:nvCxnSpPr>
        <p:spPr>
          <a:xfrm>
            <a:off x="1394845" y="3714904"/>
            <a:ext cx="3271" cy="156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23" idx="2"/>
          </p:cNvCxnSpPr>
          <p:nvPr/>
        </p:nvCxnSpPr>
        <p:spPr>
          <a:xfrm flipH="1">
            <a:off x="1396722" y="4124258"/>
            <a:ext cx="1395" cy="489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835409" y="3209286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Clock tree synthesis</a:t>
            </a:r>
            <a:endParaRPr lang="ja-JP" altLang="en-US" sz="900" dirty="0"/>
          </a:p>
        </p:txBody>
      </p:sp>
      <p:sp>
        <p:nvSpPr>
          <p:cNvPr id="28" name="正方形/長方形 27"/>
          <p:cNvSpPr/>
          <p:nvPr/>
        </p:nvSpPr>
        <p:spPr>
          <a:xfrm>
            <a:off x="835409" y="4135484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Physical Verification</a:t>
            </a:r>
            <a:endParaRPr lang="ja-JP" altLang="en-US" sz="900" dirty="0"/>
          </a:p>
        </p:txBody>
      </p:sp>
      <p:sp>
        <p:nvSpPr>
          <p:cNvPr id="144" name="正方形/長方形 143"/>
          <p:cNvSpPr/>
          <p:nvPr/>
        </p:nvSpPr>
        <p:spPr>
          <a:xfrm>
            <a:off x="838433" y="2853308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Pull ICGs/FFs</a:t>
            </a:r>
            <a:endParaRPr lang="ja-JP" altLang="en-US" sz="900" dirty="0"/>
          </a:p>
        </p:txBody>
      </p:sp>
      <p:sp>
        <p:nvSpPr>
          <p:cNvPr id="182" name="四角形吹き出し 181"/>
          <p:cNvSpPr/>
          <p:nvPr/>
        </p:nvSpPr>
        <p:spPr>
          <a:xfrm>
            <a:off x="3202929" y="864651"/>
            <a:ext cx="5863620" cy="3632747"/>
          </a:xfrm>
          <a:prstGeom prst="wedgeRectCallout">
            <a:avLst>
              <a:gd name="adj1" fmla="val -69776"/>
              <a:gd name="adj2" fmla="val -218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コンテンツ プレースホルダー 2"/>
          <p:cNvSpPr txBox="1">
            <a:spLocks/>
          </p:cNvSpPr>
          <p:nvPr/>
        </p:nvSpPr>
        <p:spPr bwMode="auto">
          <a:xfrm>
            <a:off x="3296089" y="3067525"/>
            <a:ext cx="5706134" cy="1208793"/>
          </a:xfrm>
          <a:prstGeom prst="rect">
            <a:avLst/>
          </a:prstGeom>
          <a:solidFill>
            <a:schemeClr val="bg1"/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ts val="300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900" dirty="0"/>
          </a:p>
          <a:p>
            <a:r>
              <a:rPr lang="en-US" altLang="ja-JP" sz="1400" dirty="0"/>
              <a:t>Spine wires should be narrower for lower power.</a:t>
            </a:r>
          </a:p>
          <a:p>
            <a:pPr lvl="1"/>
            <a:r>
              <a:rPr lang="en-US" altLang="ja-JP" sz="1400" dirty="0"/>
              <a:t>Spine Wire Width = max ( min width by EM criteria , min width by slew criteria )</a:t>
            </a:r>
          </a:p>
          <a:p>
            <a:r>
              <a:rPr lang="en-US" altLang="ja-JP" sz="1400" dirty="0"/>
              <a:t>In-house Script automatically generates the spine layout.</a:t>
            </a:r>
            <a:endParaRPr lang="ja-JP" altLang="en-US" sz="1400" dirty="0"/>
          </a:p>
          <a:p>
            <a:endParaRPr lang="en-US" altLang="ja-JP" sz="1400" dirty="0"/>
          </a:p>
        </p:txBody>
      </p:sp>
      <p:sp>
        <p:nvSpPr>
          <p:cNvPr id="275" name="正方形/長方形 274"/>
          <p:cNvSpPr/>
          <p:nvPr/>
        </p:nvSpPr>
        <p:spPr>
          <a:xfrm>
            <a:off x="6657035" y="1135834"/>
            <a:ext cx="211015" cy="164782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742635" y="1200604"/>
            <a:ext cx="2152357" cy="57150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5404701" y="2646499"/>
            <a:ext cx="2497325" cy="6286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657035" y="1194889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650001" y="2635069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5" name="直線矢印コネクタ 284"/>
          <p:cNvCxnSpPr>
            <a:stCxn id="284" idx="0"/>
          </p:cNvCxnSpPr>
          <p:nvPr/>
        </p:nvCxnSpPr>
        <p:spPr>
          <a:xfrm flipH="1" flipV="1">
            <a:off x="7430278" y="1267442"/>
            <a:ext cx="59054" cy="434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直線矢印コネクタ 296"/>
          <p:cNvCxnSpPr>
            <a:stCxn id="298" idx="2"/>
          </p:cNvCxnSpPr>
          <p:nvPr/>
        </p:nvCxnSpPr>
        <p:spPr>
          <a:xfrm flipH="1">
            <a:off x="6657035" y="2430074"/>
            <a:ext cx="868185" cy="1458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6" name="グループ化 315"/>
          <p:cNvGrpSpPr/>
          <p:nvPr/>
        </p:nvGrpSpPr>
        <p:grpSpPr>
          <a:xfrm>
            <a:off x="3633094" y="1228485"/>
            <a:ext cx="1469464" cy="931826"/>
            <a:chOff x="-2892184" y="925148"/>
            <a:chExt cx="2908766" cy="1911496"/>
          </a:xfrm>
        </p:grpSpPr>
        <p:sp>
          <p:nvSpPr>
            <p:cNvPr id="317" name="二等辺三角形 316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18" name="二等辺三角形 317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19" name="二等辺三角形 318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0" name="二等辺三角形 319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1" name="二等辺三角形 320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2" name="フローチャート: 手作業 321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二等辺三角形 322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4" name="二等辺三角形 323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325" name="カギ線コネクタ 324"/>
            <p:cNvCxnSpPr>
              <a:stCxn id="331" idx="0"/>
              <a:endCxn id="545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カギ線コネクタ 325"/>
            <p:cNvCxnSpPr>
              <a:stCxn id="547" idx="0"/>
              <a:endCxn id="495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カギ線コネクタ 326"/>
            <p:cNvCxnSpPr>
              <a:stCxn id="324" idx="0"/>
              <a:endCxn id="549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カギ線コネクタ 327"/>
            <p:cNvCxnSpPr>
              <a:stCxn id="324" idx="0"/>
              <a:endCxn id="446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二等辺三角形 328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330" name="直線コネクタ 329"/>
            <p:cNvCxnSpPr>
              <a:stCxn id="329" idx="0"/>
              <a:endCxn id="323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1" name="二等辺三角形 330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332" name="カギ線コネクタ 331"/>
            <p:cNvCxnSpPr>
              <a:stCxn id="331" idx="0"/>
              <a:endCxn id="324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4" name="グループ化 333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548" name="正方形/長方形 547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9" name="二等辺三角形 548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35" name="正方形/長方形 334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  <a:ln w="95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36" name="二等辺三角形 335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  <a:ln w="95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337" name="グループ化 336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545" name="二等辺三角形 544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7" name="二等辺三角形 546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38" name="直線コネクタ 337"/>
            <p:cNvCxnSpPr>
              <a:stCxn id="446" idx="0"/>
              <a:endCxn id="317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/>
            <p:cNvCxnSpPr>
              <a:stCxn id="549" idx="0"/>
              <a:endCxn id="342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コネクタ 339"/>
            <p:cNvCxnSpPr>
              <a:stCxn id="318" idx="0"/>
              <a:endCxn id="321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1" name="直線コネクタ 340"/>
            <p:cNvCxnSpPr>
              <a:endCxn id="322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42" name="二等辺三角形 341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3" name="二等辺三角形 342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4" name="二等辺三角形 343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5" name="二等辺三角形 344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6" name="二等辺三角形 345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47" name="フローチャート: 手作業 346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48" name="直線コネクタ 347"/>
            <p:cNvCxnSpPr>
              <a:stCxn id="343" idx="0"/>
              <a:endCxn id="346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9" name="直線コネクタ 348"/>
            <p:cNvCxnSpPr>
              <a:endCxn id="347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0" name="グループ化 349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543" name="正方形/長方形 5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4" name="二等辺三角形 5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541" name="正方形/長方形 5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2" name="二等辺三角形 5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539" name="正方形/長方形 53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40" name="二等辺三角形 53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537" name="正方形/長方形 53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8" name="二等辺三角形 53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4" name="グループ化 353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535" name="正方形/長方形 53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6" name="二等辺三角形 53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533" name="正方形/長方形 53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4" name="二等辺三角形 53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531" name="正方形/長方形 53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2" name="二等辺三角形 53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7" name="グループ化 356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529" name="正方形/長方形 5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30" name="二等辺三角形 5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8" name="グループ化 357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527" name="正方形/長方形 52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28" name="二等辺三角形 52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59" name="直線コネクタ 358"/>
            <p:cNvCxnSpPr>
              <a:endCxn id="524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0" name="直線コネクタ 359"/>
            <p:cNvCxnSpPr>
              <a:endCxn id="526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1" name="直線コネクタ 360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2" name="直線コネクタ 361"/>
            <p:cNvCxnSpPr>
              <a:endCxn id="522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63" name="グループ化 362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525" name="正方形/長方形 52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26" name="二等辺三角形 52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4" name="グループ化 363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523" name="正方形/長方形 52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24" name="二等辺三角形 52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65" name="グループ化 364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521" name="正方形/長方形 52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22" name="二等辺三角形 52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66" name="直線コネクタ 365"/>
            <p:cNvCxnSpPr>
              <a:stCxn id="525" idx="2"/>
              <a:endCxn id="538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7" name="直線コネクタ 366"/>
            <p:cNvCxnSpPr>
              <a:stCxn id="523" idx="2"/>
              <a:endCxn id="544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8" name="直線コネクタ 367"/>
            <p:cNvCxnSpPr>
              <a:stCxn id="522" idx="0"/>
              <a:endCxn id="532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69" name="グループ化 368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519" name="正方形/長方形 51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20" name="二等辺三角形 51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517" name="正方形/長方形 51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8" name="二等辺三角形 51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1" name="グループ化 370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515" name="正方形/長方形 51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6" name="二等辺三角形 51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2" name="グループ化 371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513" name="正方形/長方形 51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4" name="二等辺三角形 51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3" name="グループ化 372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511" name="正方形/長方形 51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2" name="二等辺三角形 51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4" name="グループ化 373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509" name="正方形/長方形 50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10" name="二等辺三角形 50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5" name="グループ化 374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507" name="正方形/長方形 50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8" name="二等辺三角形 50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76" name="グループ化 375"/>
            <p:cNvGrpSpPr/>
            <p:nvPr/>
          </p:nvGrpSpPr>
          <p:grpSpPr>
            <a:xfrm>
              <a:off x="-110364" y="2577871"/>
              <a:ext cx="126946" cy="235130"/>
              <a:chOff x="2655893" y="5118100"/>
              <a:chExt cx="438151" cy="806441"/>
            </a:xfrm>
          </p:grpSpPr>
          <p:sp>
            <p:nvSpPr>
              <p:cNvPr id="503" name="正方形/長方形 50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4" name="二等辺三角形 50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5" name="正方形/長方形 504"/>
              <p:cNvSpPr/>
              <p:nvPr/>
            </p:nvSpPr>
            <p:spPr>
              <a:xfrm>
                <a:off x="2763841" y="5314943"/>
                <a:ext cx="330203" cy="609598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6" name="二等辺三角形 505"/>
              <p:cNvSpPr/>
              <p:nvPr/>
            </p:nvSpPr>
            <p:spPr>
              <a:xfrm rot="10800000">
                <a:off x="2871796" y="5314943"/>
                <a:ext cx="114299" cy="177790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77" name="直線コネクタ 376"/>
            <p:cNvCxnSpPr>
              <a:endCxn id="500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8" name="直線コネクタ 377"/>
            <p:cNvCxnSpPr>
              <a:endCxn id="502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9" name="直線コネクタ 378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0" name="直線コネクタ 379"/>
            <p:cNvCxnSpPr>
              <a:endCxn id="498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81" name="グループ化 380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501" name="正方形/長方形 50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2" name="二等辺三角形 50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2" name="グループ化 381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499" name="正方形/長方形 49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500" name="二等辺三角形 49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497" name="正方形/長方形 49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8" name="二等辺三角形 49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84" name="直線コネクタ 383"/>
            <p:cNvCxnSpPr>
              <a:stCxn id="501" idx="2"/>
              <a:endCxn id="514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5" name="直線コネクタ 384"/>
            <p:cNvCxnSpPr>
              <a:stCxn id="499" idx="2"/>
              <a:endCxn id="520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6" name="直線コネクタ 385"/>
            <p:cNvCxnSpPr>
              <a:stCxn id="498" idx="0"/>
              <a:endCxn id="508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87" name="二等辺三角形 386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88" name="二等辺三角形 387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89" name="二等辺三角形 388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90" name="二等辺三角形 389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391" name="グループ化 390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495" name="正方形/長方形 49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6" name="二等辺三角形 49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92" name="直線コネクタ 391"/>
            <p:cNvCxnSpPr>
              <a:stCxn id="411" idx="0"/>
              <a:endCxn id="387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線コネクタ 392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4" name="グループ化 393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493" name="正方形/長方形 49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4" name="二等辺三角形 49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5" name="グループ化 394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491" name="正方形/長方形 49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2" name="二等辺三角形 49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6" name="グループ化 395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489" name="正方形/長方形 4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90" name="二等辺三角形 4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7" name="グループ化 396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487" name="正方形/長方形 48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88" name="二等辺三角形 48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8" name="グループ化 397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485" name="正方形/長方形 48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86" name="二等辺三角形 48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99" name="グループ化 398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483" name="正方形/長方形 48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84" name="二等辺三角形 48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481" name="正方形/長方形 48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82" name="二等辺三角形 48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1" name="グループ化 400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479" name="正方形/長方形 47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80" name="二等辺三角形 47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2" name="グループ化 401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477" name="正方形/長方形 4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8" name="二等辺三角形 4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03" name="直線コネクタ 402"/>
            <p:cNvCxnSpPr>
              <a:endCxn id="476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4" name="直線コネクタ 403"/>
            <p:cNvCxnSpPr>
              <a:endCxn id="472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05" name="グループ化 404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475" name="正方形/長方形 47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6" name="二等辺三角形 47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473" name="正方形/長方形 47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4" name="二等辺三角形 47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471" name="正方形/長方形 47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2" name="二等辺三角形 47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08" name="直線コネクタ 407"/>
            <p:cNvCxnSpPr>
              <a:stCxn id="475" idx="2"/>
              <a:endCxn id="488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9" name="直線コネクタ 408"/>
            <p:cNvCxnSpPr>
              <a:stCxn id="473" idx="2"/>
              <a:endCxn id="494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0" name="直線コネクタ 409"/>
            <p:cNvCxnSpPr>
              <a:stCxn id="472" idx="0"/>
              <a:endCxn id="482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11" name="二等辺三角形 410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412" name="カギ線コネクタ 411"/>
            <p:cNvCxnSpPr>
              <a:stCxn id="546" idx="2"/>
              <a:endCxn id="411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二等辺三角形 412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14" name="二等辺三角形 413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15" name="二等辺三角形 414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16" name="二等辺三角形 415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17" name="二等辺三角形 416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418" name="フローチャート: 手作業 417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9" name="直線コネクタ 418"/>
            <p:cNvCxnSpPr>
              <a:stCxn id="414" idx="0"/>
              <a:endCxn id="417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0" name="直線コネクタ 419"/>
            <p:cNvCxnSpPr>
              <a:endCxn id="418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21" name="グループ化 420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469" name="正方形/長方形 46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70" name="二等辺三角形 46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2" name="グループ化 421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467" name="正方形/長方形 46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8" name="二等辺三角形 46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3" name="グループ化 422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465" name="正方形/長方形 46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6" name="二等辺三角形 46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4" name="グループ化 423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463" name="正方形/長方形 46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4" name="二等辺三角形 46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5" name="グループ化 424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461" name="正方形/長方形 46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2" name="二等辺三角形 46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6" name="グループ化 425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459" name="正方形/長方形 45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0" name="二等辺三角形 45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7" name="グループ化 426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457" name="正方形/長方形 45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8" name="二等辺三角形 45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8" name="グループ化 427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455" name="正方形/長方形 45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6" name="二等辺三角形 45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29" name="グループ化 428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453" name="正方形/長方形 45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4" name="二等辺三角形 45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30" name="直線コネクタ 429"/>
            <p:cNvCxnSpPr>
              <a:endCxn id="450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1" name="直線コネクタ 430"/>
            <p:cNvCxnSpPr>
              <a:endCxn id="452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2" name="直線コネクタ 431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3" name="直線コネクタ 432"/>
            <p:cNvCxnSpPr>
              <a:endCxn id="448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34" name="グループ化 433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451" name="正方形/長方形 45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2" name="二等辺三角形 45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35" name="グループ化 434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449" name="正方形/長方形 44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二等辺三角形 44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447" name="正方形/長方形 44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二等辺三角形 44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37" name="直線コネクタ 436"/>
            <p:cNvCxnSpPr>
              <a:stCxn id="451" idx="2"/>
              <a:endCxn id="464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8" name="直線コネクタ 437"/>
            <p:cNvCxnSpPr>
              <a:stCxn id="449" idx="2"/>
              <a:endCxn id="470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9" name="直線コネクタ 438"/>
            <p:cNvCxnSpPr>
              <a:stCxn id="448" idx="0"/>
              <a:endCxn id="458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40" name="グループ化 439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445" name="正方形/長方形 44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6" name="二等辺三角形 44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41" name="直線コネクタ 440"/>
            <p:cNvCxnSpPr>
              <a:stCxn id="387" idx="0"/>
              <a:endCxn id="389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線コネクタ 441"/>
            <p:cNvCxnSpPr>
              <a:stCxn id="389" idx="0"/>
              <a:endCxn id="474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3" name="カギ線コネクタ 442"/>
            <p:cNvCxnSpPr>
              <a:stCxn id="387" idx="0"/>
              <a:endCxn id="390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カギ線コネクタ 443"/>
            <p:cNvCxnSpPr>
              <a:stCxn id="387" idx="0"/>
              <a:endCxn id="388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0" name="正方形/長方形 549"/>
          <p:cNvSpPr/>
          <p:nvPr/>
        </p:nvSpPr>
        <p:spPr>
          <a:xfrm>
            <a:off x="4701814" y="1839422"/>
            <a:ext cx="467746" cy="12863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1" name="正方形/長方形 550"/>
          <p:cNvSpPr/>
          <p:nvPr/>
        </p:nvSpPr>
        <p:spPr>
          <a:xfrm>
            <a:off x="5270491" y="1074597"/>
            <a:ext cx="2888685" cy="178530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53" name="直線コネクタ 552"/>
          <p:cNvCxnSpPr>
            <a:stCxn id="550" idx="3"/>
          </p:cNvCxnSpPr>
          <p:nvPr/>
        </p:nvCxnSpPr>
        <p:spPr>
          <a:xfrm flipV="1">
            <a:off x="5169560" y="1080609"/>
            <a:ext cx="100931" cy="82313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直線コネクタ 553"/>
          <p:cNvCxnSpPr/>
          <p:nvPr/>
        </p:nvCxnSpPr>
        <p:spPr>
          <a:xfrm>
            <a:off x="5169560" y="1991216"/>
            <a:ext cx="100931" cy="8686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テキスト ボックス 297"/>
          <p:cNvSpPr txBox="1"/>
          <p:nvPr/>
        </p:nvSpPr>
        <p:spPr>
          <a:xfrm>
            <a:off x="6766059" y="2135943"/>
            <a:ext cx="1518322" cy="294131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400" dirty="0"/>
              <a:t>Main spine wire</a:t>
            </a:r>
            <a:endParaRPr lang="ja-JP" altLang="en-US" sz="1400" dirty="0"/>
          </a:p>
        </p:txBody>
      </p:sp>
      <p:sp>
        <p:nvSpPr>
          <p:cNvPr id="284" name="テキスト ボックス 283"/>
          <p:cNvSpPr txBox="1"/>
          <p:nvPr/>
        </p:nvSpPr>
        <p:spPr>
          <a:xfrm>
            <a:off x="6759025" y="1701474"/>
            <a:ext cx="1460614" cy="294131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sz="1400" dirty="0"/>
              <a:t>Sub-spine wire</a:t>
            </a:r>
            <a:endParaRPr lang="ja-JP" altLang="en-US" sz="1400" dirty="0"/>
          </a:p>
        </p:txBody>
      </p:sp>
      <p:sp>
        <p:nvSpPr>
          <p:cNvPr id="556" name="テキスト ボックス 555">
            <a:extLst>
              <a:ext uri="{FF2B5EF4-FFF2-40B4-BE49-F238E27FC236}">
                <a16:creationId xmlns:a16="http://schemas.microsoft.com/office/drawing/2014/main" id="{BFE74BCB-EF4B-49AD-8D57-2CFAAB58EB90}"/>
              </a:ext>
            </a:extLst>
          </p:cNvPr>
          <p:cNvSpPr txBox="1"/>
          <p:nvPr/>
        </p:nvSpPr>
        <p:spPr>
          <a:xfrm>
            <a:off x="3298561" y="3052069"/>
            <a:ext cx="3097279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b="1" dirty="0">
                <a:solidFill>
                  <a:srgbClr val="FF00FF"/>
                </a:solidFill>
              </a:rPr>
              <a:t>Spine </a:t>
            </a:r>
            <a:r>
              <a:rPr lang="en-US" altLang="ja-JP" b="1" dirty="0">
                <a:solidFill>
                  <a:srgbClr val="FF00FF"/>
                </a:solidFill>
              </a:rPr>
              <a:t>w</a:t>
            </a:r>
            <a:r>
              <a:rPr kumimoji="1" lang="en-US" altLang="ja-JP" b="1" dirty="0">
                <a:solidFill>
                  <a:srgbClr val="FF00FF"/>
                </a:solidFill>
              </a:rPr>
              <a:t>ire-width optimizing </a:t>
            </a:r>
            <a:endParaRPr kumimoji="1" lang="ja-JP" altLang="en-US" b="1" dirty="0">
              <a:solidFill>
                <a:srgbClr val="FF00FF"/>
              </a:solidFill>
            </a:endParaRPr>
          </a:p>
        </p:txBody>
      </p:sp>
      <p:sp>
        <p:nvSpPr>
          <p:cNvPr id="557" name="正方形/長方形 556"/>
          <p:cNvSpPr/>
          <p:nvPr/>
        </p:nvSpPr>
        <p:spPr>
          <a:xfrm>
            <a:off x="836090" y="2603709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Super buffer placement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4064807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角丸四角形 466"/>
          <p:cNvSpPr/>
          <p:nvPr/>
        </p:nvSpPr>
        <p:spPr>
          <a:xfrm>
            <a:off x="487794" y="1160993"/>
            <a:ext cx="1809790" cy="33364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lang="ja-JP" altLang="en-US" sz="1400"/>
          </a:p>
        </p:txBody>
      </p:sp>
      <p:sp>
        <p:nvSpPr>
          <p:cNvPr id="469" name="正方形/長方形 468"/>
          <p:cNvSpPr/>
          <p:nvPr/>
        </p:nvSpPr>
        <p:spPr>
          <a:xfrm>
            <a:off x="841953" y="209223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clustering</a:t>
            </a:r>
            <a:endParaRPr lang="ja-JP" altLang="en-US" sz="900" dirty="0"/>
          </a:p>
        </p:txBody>
      </p:sp>
      <p:sp>
        <p:nvSpPr>
          <p:cNvPr id="470" name="正方形/長方形 469"/>
          <p:cNvSpPr/>
          <p:nvPr/>
        </p:nvSpPr>
        <p:spPr>
          <a:xfrm>
            <a:off x="832137" y="148764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Place Optimize</a:t>
            </a:r>
            <a:endParaRPr lang="ja-JP" altLang="en-US" sz="900" dirty="0"/>
          </a:p>
        </p:txBody>
      </p:sp>
      <p:cxnSp>
        <p:nvCxnSpPr>
          <p:cNvPr id="471" name="直線矢印コネクタ 470"/>
          <p:cNvCxnSpPr>
            <a:stCxn id="470" idx="2"/>
            <a:endCxn id="469" idx="0"/>
          </p:cNvCxnSpPr>
          <p:nvPr/>
        </p:nvCxnSpPr>
        <p:spPr>
          <a:xfrm>
            <a:off x="1394845" y="1740733"/>
            <a:ext cx="9815" cy="351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正方形/長方形 471"/>
          <p:cNvSpPr/>
          <p:nvPr/>
        </p:nvSpPr>
        <p:spPr>
          <a:xfrm>
            <a:off x="832137" y="12304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floorplan</a:t>
            </a:r>
            <a:endParaRPr lang="ja-JP" altLang="en-US" sz="900" dirty="0"/>
          </a:p>
        </p:txBody>
      </p:sp>
      <p:sp>
        <p:nvSpPr>
          <p:cNvPr id="473" name="正方形/長方形 472"/>
          <p:cNvSpPr/>
          <p:nvPr/>
        </p:nvSpPr>
        <p:spPr>
          <a:xfrm>
            <a:off x="832137" y="3461811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Route Optimize</a:t>
            </a:r>
            <a:endParaRPr lang="ja-JP" altLang="en-US" sz="900" dirty="0"/>
          </a:p>
        </p:txBody>
      </p:sp>
      <p:sp>
        <p:nvSpPr>
          <p:cNvPr id="474" name="円柱 473"/>
          <p:cNvSpPr/>
          <p:nvPr/>
        </p:nvSpPr>
        <p:spPr>
          <a:xfrm>
            <a:off x="1021583" y="4646933"/>
            <a:ext cx="750277" cy="361950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kumimoji="1" lang="en-US" altLang="ja-JP" dirty="0"/>
              <a:t>GDS</a:t>
            </a:r>
            <a:endParaRPr kumimoji="1" lang="ja-JP" altLang="en-US" dirty="0"/>
          </a:p>
        </p:txBody>
      </p:sp>
      <p:sp>
        <p:nvSpPr>
          <p:cNvPr id="475" name="フローチャート : 書類 474"/>
          <p:cNvSpPr/>
          <p:nvPr/>
        </p:nvSpPr>
        <p:spPr>
          <a:xfrm>
            <a:off x="491892" y="693420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VNET</a:t>
            </a:r>
            <a:endParaRPr lang="ja-JP" altLang="en-US" sz="1200" dirty="0"/>
          </a:p>
        </p:txBody>
      </p:sp>
      <p:sp>
        <p:nvSpPr>
          <p:cNvPr id="476" name="フローチャート : 書類 475"/>
          <p:cNvSpPr/>
          <p:nvPr/>
        </p:nvSpPr>
        <p:spPr>
          <a:xfrm>
            <a:off x="1582138" y="684331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SDC</a:t>
            </a:r>
            <a:endParaRPr lang="ja-JP" altLang="en-US" sz="1200" dirty="0"/>
          </a:p>
        </p:txBody>
      </p:sp>
      <p:cxnSp>
        <p:nvCxnSpPr>
          <p:cNvPr id="477" name="カギ線コネクタ 476"/>
          <p:cNvCxnSpPr>
            <a:stCxn id="476" idx="2"/>
            <a:endCxn id="472" idx="0"/>
          </p:cNvCxnSpPr>
          <p:nvPr/>
        </p:nvCxnSpPr>
        <p:spPr>
          <a:xfrm rot="5400000">
            <a:off x="1586890" y="812110"/>
            <a:ext cx="226312" cy="610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8" name="カギ線コネクタ 477"/>
          <p:cNvCxnSpPr>
            <a:stCxn id="475" idx="2"/>
            <a:endCxn id="472" idx="0"/>
          </p:cNvCxnSpPr>
          <p:nvPr/>
        </p:nvCxnSpPr>
        <p:spPr>
          <a:xfrm rot="16200000" flipH="1">
            <a:off x="1046311" y="881930"/>
            <a:ext cx="217223" cy="4798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9" name="右中かっこ 478"/>
          <p:cNvSpPr/>
          <p:nvPr/>
        </p:nvSpPr>
        <p:spPr>
          <a:xfrm>
            <a:off x="2029768" y="1198245"/>
            <a:ext cx="149469" cy="519113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0" name="テキスト ボックス 479"/>
          <p:cNvSpPr txBox="1"/>
          <p:nvPr/>
        </p:nvSpPr>
        <p:spPr>
          <a:xfrm>
            <a:off x="2185786" y="1123950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/>
              <a:t>No</a:t>
            </a:r>
          </a:p>
          <a:p>
            <a:r>
              <a:rPr lang="en-US" altLang="ja-JP" dirty="0"/>
              <a:t>change</a:t>
            </a:r>
            <a:endParaRPr kumimoji="1" lang="ja-JP" altLang="en-US" dirty="0"/>
          </a:p>
        </p:txBody>
      </p:sp>
      <p:sp>
        <p:nvSpPr>
          <p:cNvPr id="481" name="右中かっこ 480"/>
          <p:cNvSpPr/>
          <p:nvPr/>
        </p:nvSpPr>
        <p:spPr>
          <a:xfrm>
            <a:off x="2029768" y="3215298"/>
            <a:ext cx="133140" cy="1176392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2" name="テキスト ボックス 481"/>
          <p:cNvSpPr txBox="1"/>
          <p:nvPr/>
        </p:nvSpPr>
        <p:spPr>
          <a:xfrm>
            <a:off x="2185786" y="3623002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dirty="0"/>
              <a:t>No</a:t>
            </a:r>
          </a:p>
          <a:p>
            <a:r>
              <a:rPr kumimoji="1" lang="en-US" altLang="ja-JP" dirty="0"/>
              <a:t>change</a:t>
            </a:r>
            <a:endParaRPr kumimoji="1" lang="ja-JP" altLang="en-US" dirty="0"/>
          </a:p>
        </p:txBody>
      </p:sp>
      <p:sp>
        <p:nvSpPr>
          <p:cNvPr id="483" name="正方形/長方形 482"/>
          <p:cNvSpPr/>
          <p:nvPr/>
        </p:nvSpPr>
        <p:spPr>
          <a:xfrm>
            <a:off x="836090" y="2349407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Spine layout</a:t>
            </a:r>
            <a:endParaRPr lang="ja-JP" altLang="en-US" sz="900" dirty="0"/>
          </a:p>
        </p:txBody>
      </p:sp>
      <p:sp>
        <p:nvSpPr>
          <p:cNvPr id="484" name="正方形/長方形 483"/>
          <p:cNvSpPr/>
          <p:nvPr/>
        </p:nvSpPr>
        <p:spPr>
          <a:xfrm>
            <a:off x="835409" y="387116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Static Timing Analysis (STA)</a:t>
            </a:r>
            <a:endParaRPr lang="ja-JP" altLang="en-US" sz="900" dirty="0"/>
          </a:p>
        </p:txBody>
      </p:sp>
      <p:cxnSp>
        <p:nvCxnSpPr>
          <p:cNvPr id="485" name="直線矢印コネクタ 484"/>
          <p:cNvCxnSpPr>
            <a:endCxn id="488" idx="0"/>
          </p:cNvCxnSpPr>
          <p:nvPr/>
        </p:nvCxnSpPr>
        <p:spPr>
          <a:xfrm flipH="1">
            <a:off x="1398116" y="2850339"/>
            <a:ext cx="681" cy="358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線矢印コネクタ 485"/>
          <p:cNvCxnSpPr>
            <a:stCxn id="473" idx="2"/>
            <a:endCxn id="484" idx="0"/>
          </p:cNvCxnSpPr>
          <p:nvPr/>
        </p:nvCxnSpPr>
        <p:spPr>
          <a:xfrm>
            <a:off x="1394845" y="3714904"/>
            <a:ext cx="3271" cy="156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線矢印コネクタ 486"/>
          <p:cNvCxnSpPr>
            <a:stCxn id="484" idx="2"/>
          </p:cNvCxnSpPr>
          <p:nvPr/>
        </p:nvCxnSpPr>
        <p:spPr>
          <a:xfrm flipH="1">
            <a:off x="1396722" y="4124258"/>
            <a:ext cx="1395" cy="489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正方形/長方形 487"/>
          <p:cNvSpPr/>
          <p:nvPr/>
        </p:nvSpPr>
        <p:spPr>
          <a:xfrm>
            <a:off x="835409" y="3209286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Clock tree synthesis</a:t>
            </a:r>
            <a:endParaRPr lang="ja-JP" altLang="en-US" sz="900" dirty="0"/>
          </a:p>
        </p:txBody>
      </p:sp>
      <p:sp>
        <p:nvSpPr>
          <p:cNvPr id="489" name="正方形/長方形 488"/>
          <p:cNvSpPr/>
          <p:nvPr/>
        </p:nvSpPr>
        <p:spPr>
          <a:xfrm>
            <a:off x="835409" y="4135484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Physical Verification</a:t>
            </a:r>
            <a:endParaRPr lang="ja-JP" altLang="en-US" sz="900" dirty="0"/>
          </a:p>
        </p:txBody>
      </p:sp>
      <p:sp>
        <p:nvSpPr>
          <p:cNvPr id="490" name="正方形/長方形 489"/>
          <p:cNvSpPr/>
          <p:nvPr/>
        </p:nvSpPr>
        <p:spPr>
          <a:xfrm>
            <a:off x="838433" y="2853308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Pull ICGs/FFs</a:t>
            </a:r>
            <a:endParaRPr lang="ja-JP" altLang="en-US" sz="900" dirty="0"/>
          </a:p>
        </p:txBody>
      </p:sp>
      <p:sp>
        <p:nvSpPr>
          <p:cNvPr id="491" name="正方形/長方形 490"/>
          <p:cNvSpPr/>
          <p:nvPr/>
        </p:nvSpPr>
        <p:spPr>
          <a:xfrm>
            <a:off x="836090" y="2603709"/>
            <a:ext cx="1125415" cy="25309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b="1" dirty="0"/>
              <a:t>Super buffer placement</a:t>
            </a:r>
            <a:endParaRPr lang="ja-JP" altLang="en-US" sz="900" b="1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6100" y="156170"/>
            <a:ext cx="8496300" cy="421481"/>
          </a:xfrm>
        </p:spPr>
        <p:txBody>
          <a:bodyPr/>
          <a:lstStyle/>
          <a:p>
            <a:r>
              <a:rPr lang="en-US" altLang="ja-JP" dirty="0"/>
              <a:t>Design methodology: Super buffer for optimized spines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3018023" y="693420"/>
            <a:ext cx="6144648" cy="4332195"/>
          </a:xfrm>
          <a:prstGeom prst="wedgeRectCallout">
            <a:avLst>
              <a:gd name="adj1" fmla="val -66373"/>
              <a:gd name="adj2" fmla="val -315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5880598" y="1844983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0" name="正方形/長方形 29"/>
          <p:cNvSpPr/>
          <p:nvPr/>
        </p:nvSpPr>
        <p:spPr>
          <a:xfrm>
            <a:off x="5880598" y="171639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1" name="正方形/長方形 30"/>
          <p:cNvSpPr/>
          <p:nvPr/>
        </p:nvSpPr>
        <p:spPr>
          <a:xfrm>
            <a:off x="5880598" y="1978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2" name="正方形/長方形 31"/>
          <p:cNvSpPr/>
          <p:nvPr/>
        </p:nvSpPr>
        <p:spPr>
          <a:xfrm>
            <a:off x="6390552" y="1463983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3" name="正方形/長方形 32"/>
          <p:cNvSpPr/>
          <p:nvPr/>
        </p:nvSpPr>
        <p:spPr>
          <a:xfrm>
            <a:off x="6390552" y="133539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390552" y="1597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390552" y="1725920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6" name="正方形/長方形 35"/>
          <p:cNvSpPr/>
          <p:nvPr/>
        </p:nvSpPr>
        <p:spPr>
          <a:xfrm>
            <a:off x="6390552" y="1597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7" name="正方形/長方形 36"/>
          <p:cNvSpPr/>
          <p:nvPr/>
        </p:nvSpPr>
        <p:spPr>
          <a:xfrm>
            <a:off x="6390552" y="1859270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8" name="正方形/長方形 37"/>
          <p:cNvSpPr/>
          <p:nvPr/>
        </p:nvSpPr>
        <p:spPr>
          <a:xfrm>
            <a:off x="6396414" y="1987858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9" name="正方形/長方形 38"/>
          <p:cNvSpPr/>
          <p:nvPr/>
        </p:nvSpPr>
        <p:spPr>
          <a:xfrm>
            <a:off x="6396414" y="1859270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0" name="正方形/長方形 39"/>
          <p:cNvSpPr/>
          <p:nvPr/>
        </p:nvSpPr>
        <p:spPr>
          <a:xfrm>
            <a:off x="6396414" y="2121208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1" name="正方形/長方形 40"/>
          <p:cNvSpPr/>
          <p:nvPr/>
        </p:nvSpPr>
        <p:spPr>
          <a:xfrm>
            <a:off x="6396414" y="2249795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42" name="正方形/長方形 41"/>
          <p:cNvSpPr/>
          <p:nvPr/>
        </p:nvSpPr>
        <p:spPr>
          <a:xfrm>
            <a:off x="6396414" y="2121208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3" name="正方形/長方形 42"/>
          <p:cNvSpPr/>
          <p:nvPr/>
        </p:nvSpPr>
        <p:spPr>
          <a:xfrm>
            <a:off x="6396414" y="238314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4" name="正方形/長方形 43"/>
          <p:cNvSpPr/>
          <p:nvPr/>
        </p:nvSpPr>
        <p:spPr>
          <a:xfrm>
            <a:off x="6830168" y="1097270"/>
            <a:ext cx="211015" cy="164782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915768" y="1162040"/>
            <a:ext cx="2152357" cy="57150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5577834" y="2607935"/>
            <a:ext cx="2497325" cy="6286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6830168" y="1156325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823134" y="2596505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6816100" y="149351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823134" y="1762115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6823134" y="203072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823134" y="229361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コンテンツ プレースホルダー 2"/>
          <p:cNvSpPr txBox="1">
            <a:spLocks/>
          </p:cNvSpPr>
          <p:nvPr/>
        </p:nvSpPr>
        <p:spPr bwMode="auto">
          <a:xfrm>
            <a:off x="3043542" y="3229587"/>
            <a:ext cx="6045593" cy="1772465"/>
          </a:xfrm>
          <a:prstGeom prst="rect">
            <a:avLst/>
          </a:prstGeom>
          <a:solidFill>
            <a:schemeClr val="bg1"/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2219" lvl="1" indent="-292219" defTabSz="914400">
              <a:buFont typeface="Arial" pitchFamily="34" charset="0"/>
              <a:buChar char="•"/>
            </a:pPr>
            <a:endParaRPr lang="en-US" altLang="ja-JP" sz="1200" dirty="0"/>
          </a:p>
          <a:p>
            <a:pPr marL="292219" lvl="1" indent="-292219" defTabSz="914400">
              <a:buFont typeface="Arial" pitchFamily="34" charset="0"/>
              <a:buChar char="•"/>
            </a:pPr>
            <a:r>
              <a:rPr lang="en-US" altLang="ja-JP" sz="1400" dirty="0">
                <a:solidFill>
                  <a:schemeClr val="tx1"/>
                </a:solidFill>
              </a:rPr>
              <a:t>The driving strength of super-buffers is decided by the slew criteria.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defTabSz="914400"/>
            <a:r>
              <a:rPr lang="en-US" altLang="ja-JP" sz="1400" dirty="0">
                <a:solidFill>
                  <a:schemeClr val="tx1"/>
                </a:solidFill>
              </a:rPr>
              <a:t>Key Features of customized super-buffers</a:t>
            </a:r>
          </a:p>
          <a:p>
            <a:pPr lvl="1" defTabSz="914400"/>
            <a:r>
              <a:rPr lang="en-US" altLang="ja-JP" sz="1400" dirty="0">
                <a:solidFill>
                  <a:schemeClr val="tx1"/>
                </a:solidFill>
              </a:rPr>
              <a:t>Wide-range buffer-sizing variations (x50</a:t>
            </a:r>
            <a:r>
              <a:rPr lang="ja-JP" altLang="en-US" sz="1400" dirty="0">
                <a:solidFill>
                  <a:schemeClr val="tx1"/>
                </a:solidFill>
              </a:rPr>
              <a:t>～ </a:t>
            </a:r>
            <a:r>
              <a:rPr lang="en-US" altLang="ja-JP" sz="1400" dirty="0">
                <a:solidFill>
                  <a:schemeClr val="tx1"/>
                </a:solidFill>
              </a:rPr>
              <a:t>x1600).</a:t>
            </a:r>
          </a:p>
          <a:p>
            <a:pPr lvl="1" defTabSz="914400"/>
            <a:r>
              <a:rPr lang="en-US" altLang="ja-JP" sz="1400" dirty="0">
                <a:solidFill>
                  <a:schemeClr val="tx1"/>
                </a:solidFill>
              </a:rPr>
              <a:t>Transistors in cells are placed carefully to consider noise.</a:t>
            </a:r>
          </a:p>
          <a:p>
            <a:pPr defTabSz="914400"/>
            <a:r>
              <a:rPr lang="en-US" altLang="ja-JP" sz="1400" dirty="0">
                <a:solidFill>
                  <a:schemeClr val="tx1"/>
                </a:solidFill>
              </a:rPr>
              <a:t>In-house Script automatically calculate cell-size and pre-place.</a:t>
            </a:r>
          </a:p>
          <a:p>
            <a:pPr lvl="1" defTabSz="914400"/>
            <a:endParaRPr lang="en-US" altLang="ja-JP" sz="1200" dirty="0"/>
          </a:p>
        </p:txBody>
      </p:sp>
      <p:sp>
        <p:nvSpPr>
          <p:cNvPr id="184" name="正方形/長方形 183"/>
          <p:cNvSpPr/>
          <p:nvPr/>
        </p:nvSpPr>
        <p:spPr>
          <a:xfrm>
            <a:off x="7784016" y="2048487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5" name="正方形/長方形 184"/>
          <p:cNvSpPr/>
          <p:nvPr/>
        </p:nvSpPr>
        <p:spPr>
          <a:xfrm>
            <a:off x="7445962" y="2937882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6" name="正方形/長方形 185"/>
          <p:cNvSpPr/>
          <p:nvPr/>
        </p:nvSpPr>
        <p:spPr>
          <a:xfrm>
            <a:off x="7099895" y="2115128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7" name="正方形/長方形 186"/>
          <p:cNvSpPr/>
          <p:nvPr/>
        </p:nvSpPr>
        <p:spPr>
          <a:xfrm>
            <a:off x="6339561" y="2953404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8" name="正方形/長方形 187"/>
          <p:cNvSpPr/>
          <p:nvPr/>
        </p:nvSpPr>
        <p:spPr>
          <a:xfrm>
            <a:off x="5991002" y="224503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9" name="正方形/長方形 188"/>
          <p:cNvSpPr/>
          <p:nvPr/>
        </p:nvSpPr>
        <p:spPr>
          <a:xfrm>
            <a:off x="5618203" y="2903715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0" name="正方形/長方形 209"/>
          <p:cNvSpPr/>
          <p:nvPr/>
        </p:nvSpPr>
        <p:spPr>
          <a:xfrm>
            <a:off x="7514891" y="1405054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1" name="正方形/長方形 210"/>
          <p:cNvSpPr/>
          <p:nvPr/>
        </p:nvSpPr>
        <p:spPr>
          <a:xfrm>
            <a:off x="7162170" y="830422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2" name="正方形/長方形 211"/>
          <p:cNvSpPr/>
          <p:nvPr/>
        </p:nvSpPr>
        <p:spPr>
          <a:xfrm>
            <a:off x="6347214" y="787356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3" name="正方形/長方形 212"/>
          <p:cNvSpPr/>
          <p:nvPr/>
        </p:nvSpPr>
        <p:spPr>
          <a:xfrm>
            <a:off x="5931008" y="143045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grpSp>
        <p:nvGrpSpPr>
          <p:cNvPr id="228" name="グループ化 227"/>
          <p:cNvGrpSpPr/>
          <p:nvPr/>
        </p:nvGrpSpPr>
        <p:grpSpPr>
          <a:xfrm>
            <a:off x="3443228" y="1363778"/>
            <a:ext cx="1469464" cy="931826"/>
            <a:chOff x="-2892184" y="925148"/>
            <a:chExt cx="2908766" cy="1911496"/>
          </a:xfrm>
        </p:grpSpPr>
        <p:sp>
          <p:nvSpPr>
            <p:cNvPr id="229" name="二等辺三角形 228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0" name="二等辺三角形 229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1" name="二等辺三角形 230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2" name="二等辺三角形 231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3" name="二等辺三角形 232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4" name="フローチャート: 手作業 233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二等辺三角形 234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6" name="二等辺三角形 235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37" name="カギ線コネクタ 236"/>
            <p:cNvCxnSpPr>
              <a:stCxn id="243" idx="0"/>
              <a:endCxn id="457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カギ線コネクタ 237"/>
            <p:cNvCxnSpPr>
              <a:stCxn id="459" idx="0"/>
              <a:endCxn id="407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カギ線コネクタ 238"/>
            <p:cNvCxnSpPr>
              <a:stCxn id="236" idx="0"/>
              <a:endCxn id="461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カギ線コネクタ 239"/>
            <p:cNvCxnSpPr>
              <a:stCxn id="236" idx="0"/>
              <a:endCxn id="358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二等辺三角形 240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42" name="直線コネクタ 241"/>
            <p:cNvCxnSpPr>
              <a:stCxn id="241" idx="0"/>
              <a:endCxn id="235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二等辺三角形 242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44" name="カギ線コネクタ 243"/>
            <p:cNvCxnSpPr>
              <a:stCxn id="243" idx="0"/>
              <a:endCxn id="236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" name="グループ化 245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460" name="正方形/長方形 459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1" name="二等辺三角形 460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7" name="正方形/長方形 246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  <a:ln w="95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48" name="二等辺三角形 247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  <a:ln w="95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249" name="グループ化 248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457" name="二等辺三角形 456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9" name="二等辺三角形 458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50" name="直線コネクタ 249"/>
            <p:cNvCxnSpPr>
              <a:stCxn id="358" idx="0"/>
              <a:endCxn id="229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/>
            <p:cNvCxnSpPr>
              <a:stCxn id="461" idx="0"/>
              <a:endCxn id="254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/>
            <p:cNvCxnSpPr>
              <a:stCxn id="230" idx="0"/>
              <a:endCxn id="233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3" name="直線コネクタ 252"/>
            <p:cNvCxnSpPr>
              <a:endCxn id="234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4" name="二等辺三角形 253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5" name="二等辺三角形 254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6" name="二等辺三角形 255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7" name="二等辺三角形 256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8" name="二等辺三角形 257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9" name="フローチャート: 手作業 258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5" idx="0"/>
              <a:endCxn id="258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1" name="直線コネクタ 260"/>
            <p:cNvCxnSpPr>
              <a:endCxn id="259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62" name="グループ化 261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455" name="正方形/長方形 45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6" name="二等辺三角形 45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3" name="グループ化 262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453" name="正方形/長方形 45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4" name="二等辺三角形 45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451" name="正方形/長方形 45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2" name="二等辺三角形 45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449" name="正方形/長方形 44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二等辺三角形 44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447" name="正方形/長方形 44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二等辺三角形 44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445" name="正方形/長方形 44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6" name="二等辺三角形 44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443" name="正方形/長方形 4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4" name="二等辺三角形 4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441" name="正方形/長方形 4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2" name="二等辺三角形 4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439" name="正方形/長方形 43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0" name="二等辺三角形 43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71" name="直線コネクタ 270"/>
            <p:cNvCxnSpPr>
              <a:endCxn id="436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2" name="直線コネクタ 271"/>
            <p:cNvCxnSpPr>
              <a:endCxn id="438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3" name="直線コネクタ 272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4" name="直線コネクタ 273"/>
            <p:cNvCxnSpPr>
              <a:endCxn id="434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75" name="グループ化 274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437" name="正方形/長方形 43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8" name="二等辺三角形 43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435" name="正方形/長方形 43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6" name="二等辺三角形 43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433" name="正方形/長方形 43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4" name="二等辺三角形 43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78" name="直線コネクタ 277"/>
            <p:cNvCxnSpPr>
              <a:stCxn id="437" idx="2"/>
              <a:endCxn id="450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9" name="直線コネクタ 278"/>
            <p:cNvCxnSpPr>
              <a:stCxn id="435" idx="2"/>
              <a:endCxn id="456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0" name="直線コネクタ 279"/>
            <p:cNvCxnSpPr>
              <a:stCxn id="434" idx="0"/>
              <a:endCxn id="444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81" name="グループ化 280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431" name="正方形/長方形 43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2" name="二等辺三角形 43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429" name="正方形/長方形 4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0" name="二等辺三角形 4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3" name="グループ化 282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427" name="正方形/長方形 42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8" name="二等辺三角形 42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4" name="グループ化 283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425" name="正方形/長方形 42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6" name="二等辺三角形 42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423" name="正方形/長方形 42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4" name="二等辺三角形 42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421" name="正方形/長方形 42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2" name="二等辺三角形 42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7" name="グループ化 286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419" name="正方形/長方形 41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0" name="二等辺三角形 41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>
              <a:off x="-110364" y="2577871"/>
              <a:ext cx="126946" cy="235130"/>
              <a:chOff x="2655893" y="5118100"/>
              <a:chExt cx="438151" cy="806441"/>
            </a:xfrm>
          </p:grpSpPr>
          <p:sp>
            <p:nvSpPr>
              <p:cNvPr id="415" name="正方形/長方形 41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6" name="二等辺三角形 41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2763841" y="5314943"/>
                <a:ext cx="330203" cy="609598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8" name="二等辺三角形 417"/>
              <p:cNvSpPr/>
              <p:nvPr/>
            </p:nvSpPr>
            <p:spPr>
              <a:xfrm rot="10800000">
                <a:off x="2871796" y="5314943"/>
                <a:ext cx="114299" cy="177790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89" name="直線コネクタ 288"/>
            <p:cNvCxnSpPr>
              <a:endCxn id="412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0" name="直線コネクタ 289"/>
            <p:cNvCxnSpPr>
              <a:endCxn id="414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1" name="直線コネクタ 290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2" name="直線コネクタ 291"/>
            <p:cNvCxnSpPr>
              <a:endCxn id="410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93" name="グループ化 292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413" name="正方形/長方形 41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4" name="二等辺三角形 41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4" name="グループ化 293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411" name="正方形/長方形 41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2" name="二等辺三角形 41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5" name="グループ化 294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409" name="正方形/長方形 40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0" name="二等辺三角形 40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96" name="直線コネクタ 295"/>
            <p:cNvCxnSpPr>
              <a:stCxn id="413" idx="2"/>
              <a:endCxn id="426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7" name="直線コネクタ 296"/>
            <p:cNvCxnSpPr>
              <a:stCxn id="411" idx="2"/>
              <a:endCxn id="432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8" name="直線コネクタ 297"/>
            <p:cNvCxnSpPr>
              <a:stCxn id="410" idx="0"/>
              <a:endCxn id="420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9" name="二等辺三角形 298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0" name="二等辺三角形 299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1" name="二等辺三角形 300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2" name="二等辺三角形 301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303" name="グループ化 302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407" name="正方形/長方形 40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8" name="二等辺三角形 40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04" name="直線コネクタ 303"/>
            <p:cNvCxnSpPr>
              <a:stCxn id="323" idx="0"/>
              <a:endCxn id="299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6" name="グループ化 305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405" name="正方形/長方形 40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6" name="二等辺三角形 40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403" name="正方形/長方形 40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4" name="二等辺三角形 40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401" name="正方形/長方形 40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2" name="二等辺三角形 40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399" name="正方形/長方形 39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0" name="二等辺三角形 39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397" name="正方形/長方形 39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8" name="二等辺三角形 39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395" name="正方形/長方形 39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6" name="二等辺三角形 39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393" name="正方形/長方形 39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4" name="二等辺三角形 39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391" name="正方形/長方形 39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2" name="二等辺三角形 39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389" name="正方形/長方形 3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0" name="二等辺三角形 3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15" name="直線コネクタ 314"/>
            <p:cNvCxnSpPr>
              <a:endCxn id="388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6" name="直線コネクタ 315"/>
            <p:cNvCxnSpPr>
              <a:endCxn id="384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17" name="グループ化 316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387" name="正方形/長方形 38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8" name="二等辺三角形 38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385" name="正方形/長方形 38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6" name="二等辺三角形 38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383" name="正方形/長方形 38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4" name="二等辺三角形 38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20" name="直線コネクタ 319"/>
            <p:cNvCxnSpPr>
              <a:stCxn id="387" idx="2"/>
              <a:endCxn id="400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1" name="直線コネクタ 320"/>
            <p:cNvCxnSpPr>
              <a:stCxn id="385" idx="2"/>
              <a:endCxn id="406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2" name="直線コネクタ 321"/>
            <p:cNvCxnSpPr>
              <a:stCxn id="384" idx="0"/>
              <a:endCxn id="394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3" name="二等辺三角形 322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324" name="カギ線コネクタ 323"/>
            <p:cNvCxnSpPr>
              <a:stCxn id="458" idx="2"/>
              <a:endCxn id="323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二等辺三角形 324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6" name="二等辺三角形 325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7" name="二等辺三角形 326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8" name="二等辺三角形 327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9" name="二等辺三角形 328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  <a:ln w="952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30" name="フローチャート: 手作業 329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 w="9525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1" name="直線コネクタ 330"/>
            <p:cNvCxnSpPr>
              <a:stCxn id="326" idx="0"/>
              <a:endCxn id="329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2" name="直線コネクタ 331"/>
            <p:cNvCxnSpPr>
              <a:endCxn id="330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33" name="グループ化 332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381" name="正方形/長方形 38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2" name="二等辺三角形 38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379" name="正方形/長方形 37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0" name="二等辺三角形 37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377" name="正方形/長方形 3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8" name="二等辺三角形 3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375" name="正方形/長方形 37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6" name="二等辺三角形 37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7" name="グループ化 336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373" name="正方形/長方形 37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4" name="二等辺三角形 37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371" name="正方形/長方形 3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二等辺三角形 3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9" name="グループ化 338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369" name="正方形/長方形 36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二等辺三角形 36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367" name="正方形/長方形 36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二等辺三角形 36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365" name="正方形/長方形 36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二等辺三角形 36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  <a:ln w="9525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42" name="直線コネクタ 341"/>
            <p:cNvCxnSpPr>
              <a:endCxn id="362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3" name="直線コネクタ 342"/>
            <p:cNvCxnSpPr>
              <a:endCxn id="364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4" name="直線コネクタ 343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  <a:ln w="9525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5" name="直線コネクタ 344"/>
            <p:cNvCxnSpPr>
              <a:endCxn id="360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46" name="グループ化 345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363" name="正方形/長方形 36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二等辺三角形 36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361" name="正方形/長方形 36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二等辺三角形 36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359" name="正方形/長方形 35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0" name="二等辺三角形 35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49" name="直線コネクタ 348"/>
            <p:cNvCxnSpPr>
              <a:stCxn id="363" idx="2"/>
              <a:endCxn id="376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0" name="直線コネクタ 349"/>
            <p:cNvCxnSpPr>
              <a:stCxn id="361" idx="2"/>
              <a:endCxn id="382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1" name="直線コネクタ 350"/>
            <p:cNvCxnSpPr>
              <a:stCxn id="360" idx="0"/>
              <a:endCxn id="370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2" name="グループ化 351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357" name="正方形/長方形 35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二等辺三角形 35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  <a:ln w="9525"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53" name="直線コネクタ 352"/>
            <p:cNvCxnSpPr>
              <a:stCxn id="299" idx="0"/>
              <a:endCxn id="301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/>
            <p:cNvCxnSpPr>
              <a:stCxn id="301" idx="0"/>
              <a:endCxn id="386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5" name="カギ線コネクタ 354"/>
            <p:cNvCxnSpPr>
              <a:stCxn id="299" idx="0"/>
              <a:endCxn id="302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カギ線コネクタ 355"/>
            <p:cNvCxnSpPr>
              <a:stCxn id="299" idx="0"/>
              <a:endCxn id="300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2" name="正方形/長方形 461"/>
          <p:cNvSpPr/>
          <p:nvPr/>
        </p:nvSpPr>
        <p:spPr>
          <a:xfrm>
            <a:off x="4492659" y="1858734"/>
            <a:ext cx="467746" cy="32042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3" name="直線コネクタ 462"/>
          <p:cNvCxnSpPr/>
          <p:nvPr/>
        </p:nvCxnSpPr>
        <p:spPr>
          <a:xfrm flipV="1">
            <a:off x="4960405" y="780831"/>
            <a:ext cx="411352" cy="106415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直線コネクタ 463"/>
          <p:cNvCxnSpPr/>
          <p:nvPr/>
        </p:nvCxnSpPr>
        <p:spPr>
          <a:xfrm>
            <a:off x="4957845" y="2172161"/>
            <a:ext cx="413912" cy="106425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8" name="正方形/長方形 467"/>
          <p:cNvSpPr/>
          <p:nvPr/>
        </p:nvSpPr>
        <p:spPr>
          <a:xfrm>
            <a:off x="5371757" y="759640"/>
            <a:ext cx="3177883" cy="246393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5" name="テキスト ボックス 464">
            <a:extLst>
              <a:ext uri="{FF2B5EF4-FFF2-40B4-BE49-F238E27FC236}">
                <a16:creationId xmlns:a16="http://schemas.microsoft.com/office/drawing/2014/main" id="{B8968E73-B553-4B79-9D19-9CFF75C64418}"/>
              </a:ext>
            </a:extLst>
          </p:cNvPr>
          <p:cNvSpPr txBox="1"/>
          <p:nvPr/>
        </p:nvSpPr>
        <p:spPr>
          <a:xfrm>
            <a:off x="3207605" y="3236418"/>
            <a:ext cx="3596262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b="1" dirty="0">
                <a:solidFill>
                  <a:srgbClr val="FF00FF"/>
                </a:solidFill>
              </a:rPr>
              <a:t>Super buffer for optimized spines</a:t>
            </a:r>
            <a:endParaRPr kumimoji="1" lang="ja-JP" altLang="en-US" b="1" dirty="0">
              <a:solidFill>
                <a:srgbClr val="FF00FF"/>
              </a:solidFill>
            </a:endParaRPr>
          </a:p>
        </p:txBody>
      </p:sp>
      <p:sp>
        <p:nvSpPr>
          <p:cNvPr id="5" name="フリーフォーム 4"/>
          <p:cNvSpPr/>
          <p:nvPr/>
        </p:nvSpPr>
        <p:spPr>
          <a:xfrm>
            <a:off x="5877560" y="1330960"/>
            <a:ext cx="1036320" cy="1188720"/>
          </a:xfrm>
          <a:custGeom>
            <a:avLst/>
            <a:gdLst>
              <a:gd name="connsiteX0" fmla="*/ 0 w 1036320"/>
              <a:gd name="connsiteY0" fmla="*/ 381000 h 1188720"/>
              <a:gd name="connsiteX1" fmla="*/ 0 w 1036320"/>
              <a:gd name="connsiteY1" fmla="*/ 782320 h 1188720"/>
              <a:gd name="connsiteX2" fmla="*/ 508000 w 1036320"/>
              <a:gd name="connsiteY2" fmla="*/ 782320 h 1188720"/>
              <a:gd name="connsiteX3" fmla="*/ 508000 w 1036320"/>
              <a:gd name="connsiteY3" fmla="*/ 1188720 h 1188720"/>
              <a:gd name="connsiteX4" fmla="*/ 1036320 w 1036320"/>
              <a:gd name="connsiteY4" fmla="*/ 1188720 h 1188720"/>
              <a:gd name="connsiteX5" fmla="*/ 1036320 w 1036320"/>
              <a:gd name="connsiteY5" fmla="*/ 0 h 1188720"/>
              <a:gd name="connsiteX6" fmla="*/ 492760 w 1036320"/>
              <a:gd name="connsiteY6" fmla="*/ 0 h 1188720"/>
              <a:gd name="connsiteX7" fmla="*/ 492760 w 1036320"/>
              <a:gd name="connsiteY7" fmla="*/ 375920 h 1188720"/>
              <a:gd name="connsiteX8" fmla="*/ 0 w 1036320"/>
              <a:gd name="connsiteY8" fmla="*/ 38100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6320" h="1188720">
                <a:moveTo>
                  <a:pt x="0" y="381000"/>
                </a:moveTo>
                <a:lnTo>
                  <a:pt x="0" y="782320"/>
                </a:lnTo>
                <a:lnTo>
                  <a:pt x="508000" y="782320"/>
                </a:lnTo>
                <a:lnTo>
                  <a:pt x="508000" y="1188720"/>
                </a:lnTo>
                <a:lnTo>
                  <a:pt x="1036320" y="1188720"/>
                </a:lnTo>
                <a:lnTo>
                  <a:pt x="1036320" y="0"/>
                </a:lnTo>
                <a:lnTo>
                  <a:pt x="492760" y="0"/>
                </a:lnTo>
                <a:lnTo>
                  <a:pt x="492760" y="375920"/>
                </a:lnTo>
                <a:lnTo>
                  <a:pt x="0" y="381000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577834" y="1614186"/>
            <a:ext cx="299726" cy="214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854918" y="1358624"/>
            <a:ext cx="1118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Super buffer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8382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角丸四角形 468"/>
          <p:cNvSpPr/>
          <p:nvPr/>
        </p:nvSpPr>
        <p:spPr>
          <a:xfrm>
            <a:off x="487794" y="1174687"/>
            <a:ext cx="1809790" cy="33364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lang="ja-JP" altLang="en-US" sz="1400"/>
          </a:p>
        </p:txBody>
      </p:sp>
      <p:sp>
        <p:nvSpPr>
          <p:cNvPr id="470" name="正方形/長方形 469"/>
          <p:cNvSpPr/>
          <p:nvPr/>
        </p:nvSpPr>
        <p:spPr>
          <a:xfrm>
            <a:off x="841953" y="2105924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clustering</a:t>
            </a:r>
            <a:endParaRPr lang="ja-JP" altLang="en-US" sz="900" dirty="0"/>
          </a:p>
        </p:txBody>
      </p:sp>
      <p:sp>
        <p:nvSpPr>
          <p:cNvPr id="471" name="正方形/長方形 470"/>
          <p:cNvSpPr/>
          <p:nvPr/>
        </p:nvSpPr>
        <p:spPr>
          <a:xfrm>
            <a:off x="832137" y="1501334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Place Optimize</a:t>
            </a:r>
            <a:endParaRPr lang="ja-JP" altLang="en-US" sz="900" dirty="0"/>
          </a:p>
        </p:txBody>
      </p:sp>
      <p:cxnSp>
        <p:nvCxnSpPr>
          <p:cNvPr id="472" name="直線矢印コネクタ 471"/>
          <p:cNvCxnSpPr>
            <a:stCxn id="471" idx="2"/>
            <a:endCxn id="470" idx="0"/>
          </p:cNvCxnSpPr>
          <p:nvPr/>
        </p:nvCxnSpPr>
        <p:spPr>
          <a:xfrm>
            <a:off x="1394845" y="1754427"/>
            <a:ext cx="9815" cy="351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" name="正方形/長方形 472"/>
          <p:cNvSpPr/>
          <p:nvPr/>
        </p:nvSpPr>
        <p:spPr>
          <a:xfrm>
            <a:off x="832137" y="1244159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floorplan</a:t>
            </a:r>
            <a:endParaRPr lang="ja-JP" altLang="en-US" sz="900" dirty="0"/>
          </a:p>
        </p:txBody>
      </p:sp>
      <p:sp>
        <p:nvSpPr>
          <p:cNvPr id="474" name="正方形/長方形 473"/>
          <p:cNvSpPr/>
          <p:nvPr/>
        </p:nvSpPr>
        <p:spPr>
          <a:xfrm>
            <a:off x="832137" y="3475505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Route Optimize</a:t>
            </a:r>
            <a:endParaRPr lang="ja-JP" altLang="en-US" sz="900" dirty="0"/>
          </a:p>
        </p:txBody>
      </p:sp>
      <p:sp>
        <p:nvSpPr>
          <p:cNvPr id="475" name="円柱 474"/>
          <p:cNvSpPr/>
          <p:nvPr/>
        </p:nvSpPr>
        <p:spPr>
          <a:xfrm>
            <a:off x="1021583" y="4660627"/>
            <a:ext cx="750277" cy="361950"/>
          </a:xfrm>
          <a:prstGeom prst="ca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kumimoji="1" lang="en-US" altLang="ja-JP" dirty="0"/>
              <a:t>GDS</a:t>
            </a:r>
            <a:endParaRPr kumimoji="1" lang="ja-JP" altLang="en-US" dirty="0"/>
          </a:p>
        </p:txBody>
      </p:sp>
      <p:sp>
        <p:nvSpPr>
          <p:cNvPr id="476" name="フローチャート : 書類 475"/>
          <p:cNvSpPr/>
          <p:nvPr/>
        </p:nvSpPr>
        <p:spPr>
          <a:xfrm>
            <a:off x="491892" y="707114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VNET</a:t>
            </a:r>
            <a:endParaRPr lang="ja-JP" altLang="en-US" sz="1200" dirty="0"/>
          </a:p>
        </p:txBody>
      </p:sp>
      <p:sp>
        <p:nvSpPr>
          <p:cNvPr id="477" name="フローチャート : 書類 476"/>
          <p:cNvSpPr/>
          <p:nvPr/>
        </p:nvSpPr>
        <p:spPr>
          <a:xfrm>
            <a:off x="1582138" y="698025"/>
            <a:ext cx="846214" cy="342463"/>
          </a:xfrm>
          <a:prstGeom prst="flowChartDocumen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1200" dirty="0"/>
              <a:t>SDC</a:t>
            </a:r>
            <a:endParaRPr lang="ja-JP" altLang="en-US" sz="1200" dirty="0"/>
          </a:p>
        </p:txBody>
      </p:sp>
      <p:cxnSp>
        <p:nvCxnSpPr>
          <p:cNvPr id="478" name="カギ線コネクタ 477"/>
          <p:cNvCxnSpPr>
            <a:stCxn id="477" idx="2"/>
            <a:endCxn id="473" idx="0"/>
          </p:cNvCxnSpPr>
          <p:nvPr/>
        </p:nvCxnSpPr>
        <p:spPr>
          <a:xfrm rot="5400000">
            <a:off x="1586890" y="825804"/>
            <a:ext cx="226312" cy="610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9" name="カギ線コネクタ 478"/>
          <p:cNvCxnSpPr>
            <a:stCxn id="476" idx="2"/>
            <a:endCxn id="473" idx="0"/>
          </p:cNvCxnSpPr>
          <p:nvPr/>
        </p:nvCxnSpPr>
        <p:spPr>
          <a:xfrm rot="16200000" flipH="1">
            <a:off x="1046311" y="895624"/>
            <a:ext cx="217223" cy="4798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0" name="右中かっこ 479"/>
          <p:cNvSpPr/>
          <p:nvPr/>
        </p:nvSpPr>
        <p:spPr>
          <a:xfrm>
            <a:off x="2029768" y="1211939"/>
            <a:ext cx="149469" cy="519113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1" name="テキスト ボックス 480"/>
          <p:cNvSpPr txBox="1"/>
          <p:nvPr/>
        </p:nvSpPr>
        <p:spPr>
          <a:xfrm>
            <a:off x="2185786" y="1137644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lang="en-US" altLang="ja-JP" dirty="0"/>
              <a:t>No</a:t>
            </a:r>
          </a:p>
          <a:p>
            <a:r>
              <a:rPr lang="en-US" altLang="ja-JP" dirty="0"/>
              <a:t>change</a:t>
            </a:r>
            <a:endParaRPr kumimoji="1" lang="ja-JP" altLang="en-US" dirty="0"/>
          </a:p>
        </p:txBody>
      </p:sp>
      <p:sp>
        <p:nvSpPr>
          <p:cNvPr id="482" name="右中かっこ 481"/>
          <p:cNvSpPr/>
          <p:nvPr/>
        </p:nvSpPr>
        <p:spPr>
          <a:xfrm>
            <a:off x="2029768" y="3228992"/>
            <a:ext cx="133140" cy="1176392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3" name="テキスト ボックス 482"/>
          <p:cNvSpPr txBox="1"/>
          <p:nvPr/>
        </p:nvSpPr>
        <p:spPr>
          <a:xfrm>
            <a:off x="2185786" y="3636696"/>
            <a:ext cx="832237" cy="540352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dirty="0"/>
              <a:t>No</a:t>
            </a:r>
          </a:p>
          <a:p>
            <a:r>
              <a:rPr kumimoji="1" lang="en-US" altLang="ja-JP" dirty="0"/>
              <a:t>change</a:t>
            </a:r>
            <a:endParaRPr kumimoji="1" lang="ja-JP" altLang="en-US" dirty="0"/>
          </a:p>
        </p:txBody>
      </p:sp>
      <p:sp>
        <p:nvSpPr>
          <p:cNvPr id="484" name="正方形/長方形 483"/>
          <p:cNvSpPr/>
          <p:nvPr/>
        </p:nvSpPr>
        <p:spPr>
          <a:xfrm>
            <a:off x="836090" y="2363101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Spine layout</a:t>
            </a:r>
            <a:endParaRPr lang="ja-JP" altLang="en-US" sz="900" dirty="0"/>
          </a:p>
        </p:txBody>
      </p:sp>
      <p:sp>
        <p:nvSpPr>
          <p:cNvPr id="485" name="正方形/長方形 484"/>
          <p:cNvSpPr/>
          <p:nvPr/>
        </p:nvSpPr>
        <p:spPr>
          <a:xfrm>
            <a:off x="835409" y="3884859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Static Timing Analysis (STA)</a:t>
            </a:r>
            <a:endParaRPr lang="ja-JP" altLang="en-US" sz="900" dirty="0"/>
          </a:p>
        </p:txBody>
      </p:sp>
      <p:cxnSp>
        <p:nvCxnSpPr>
          <p:cNvPr id="486" name="直線矢印コネクタ 485"/>
          <p:cNvCxnSpPr>
            <a:endCxn id="489" idx="0"/>
          </p:cNvCxnSpPr>
          <p:nvPr/>
        </p:nvCxnSpPr>
        <p:spPr>
          <a:xfrm flipH="1">
            <a:off x="1398116" y="2864033"/>
            <a:ext cx="681" cy="358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線矢印コネクタ 486"/>
          <p:cNvCxnSpPr>
            <a:stCxn id="474" idx="2"/>
            <a:endCxn id="485" idx="0"/>
          </p:cNvCxnSpPr>
          <p:nvPr/>
        </p:nvCxnSpPr>
        <p:spPr>
          <a:xfrm>
            <a:off x="1394845" y="3728598"/>
            <a:ext cx="3271" cy="156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直線矢印コネクタ 487"/>
          <p:cNvCxnSpPr>
            <a:stCxn id="485" idx="2"/>
          </p:cNvCxnSpPr>
          <p:nvPr/>
        </p:nvCxnSpPr>
        <p:spPr>
          <a:xfrm flipH="1">
            <a:off x="1396722" y="4137952"/>
            <a:ext cx="1395" cy="489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正方形/長方形 488"/>
          <p:cNvSpPr/>
          <p:nvPr/>
        </p:nvSpPr>
        <p:spPr>
          <a:xfrm>
            <a:off x="835409" y="3222980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Clock tree synthesis</a:t>
            </a:r>
            <a:endParaRPr lang="ja-JP" altLang="en-US" sz="900" dirty="0"/>
          </a:p>
        </p:txBody>
      </p:sp>
      <p:sp>
        <p:nvSpPr>
          <p:cNvPr id="490" name="正方形/長方形 489"/>
          <p:cNvSpPr/>
          <p:nvPr/>
        </p:nvSpPr>
        <p:spPr>
          <a:xfrm>
            <a:off x="835409" y="4149178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Physical Verification</a:t>
            </a:r>
            <a:endParaRPr lang="ja-JP" altLang="en-US" sz="900" dirty="0"/>
          </a:p>
        </p:txBody>
      </p:sp>
      <p:sp>
        <p:nvSpPr>
          <p:cNvPr id="491" name="正方形/長方形 490"/>
          <p:cNvSpPr/>
          <p:nvPr/>
        </p:nvSpPr>
        <p:spPr>
          <a:xfrm>
            <a:off x="838433" y="2867002"/>
            <a:ext cx="1125415" cy="25309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b="1" dirty="0"/>
              <a:t>Pull ICGs/FFs</a:t>
            </a:r>
            <a:endParaRPr lang="ja-JP" altLang="en-US" sz="900" b="1" dirty="0"/>
          </a:p>
        </p:txBody>
      </p:sp>
      <p:sp>
        <p:nvSpPr>
          <p:cNvPr id="492" name="正方形/長方形 491"/>
          <p:cNvSpPr/>
          <p:nvPr/>
        </p:nvSpPr>
        <p:spPr>
          <a:xfrm>
            <a:off x="836090" y="2617403"/>
            <a:ext cx="1125415" cy="2530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Super buffer placement</a:t>
            </a:r>
            <a:endParaRPr lang="ja-JP" altLang="en-US" sz="9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6100" y="156170"/>
            <a:ext cx="8496300" cy="421481"/>
          </a:xfrm>
        </p:spPr>
        <p:txBody>
          <a:bodyPr/>
          <a:lstStyle/>
          <a:p>
            <a:r>
              <a:rPr lang="en-US" altLang="ja-JP" dirty="0"/>
              <a:t>Design methodology: ICGs placement optimization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0C114F-3E98-4379-9578-F860CDACF09C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6" name="四角形吹き出し 5"/>
          <p:cNvSpPr/>
          <p:nvPr/>
        </p:nvSpPr>
        <p:spPr>
          <a:xfrm>
            <a:off x="3229736" y="745997"/>
            <a:ext cx="5871523" cy="3650911"/>
          </a:xfrm>
          <a:prstGeom prst="wedgeRectCallout">
            <a:avLst>
              <a:gd name="adj1" fmla="val -68374"/>
              <a:gd name="adj2" fmla="val 1301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5880598" y="1844983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0" name="正方形/長方形 29"/>
          <p:cNvSpPr/>
          <p:nvPr/>
        </p:nvSpPr>
        <p:spPr>
          <a:xfrm>
            <a:off x="5880598" y="171639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1" name="正方形/長方形 30"/>
          <p:cNvSpPr/>
          <p:nvPr/>
        </p:nvSpPr>
        <p:spPr>
          <a:xfrm>
            <a:off x="5880598" y="1978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2" name="正方形/長方形 31"/>
          <p:cNvSpPr/>
          <p:nvPr/>
        </p:nvSpPr>
        <p:spPr>
          <a:xfrm>
            <a:off x="6390552" y="1463983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3" name="正方形/長方形 32"/>
          <p:cNvSpPr/>
          <p:nvPr/>
        </p:nvSpPr>
        <p:spPr>
          <a:xfrm>
            <a:off x="6390552" y="133539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390552" y="1597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390552" y="1725920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6" name="正方形/長方形 35"/>
          <p:cNvSpPr/>
          <p:nvPr/>
        </p:nvSpPr>
        <p:spPr>
          <a:xfrm>
            <a:off x="6390552" y="1597333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7" name="正方形/長方形 36"/>
          <p:cNvSpPr/>
          <p:nvPr/>
        </p:nvSpPr>
        <p:spPr>
          <a:xfrm>
            <a:off x="6390552" y="1859270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38" name="正方形/長方形 37"/>
          <p:cNvSpPr/>
          <p:nvPr/>
        </p:nvSpPr>
        <p:spPr>
          <a:xfrm>
            <a:off x="6396414" y="1987858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39" name="正方形/長方形 38"/>
          <p:cNvSpPr/>
          <p:nvPr/>
        </p:nvSpPr>
        <p:spPr>
          <a:xfrm>
            <a:off x="6396414" y="1859270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0" name="正方形/長方形 39"/>
          <p:cNvSpPr/>
          <p:nvPr/>
        </p:nvSpPr>
        <p:spPr>
          <a:xfrm>
            <a:off x="6396414" y="2121208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1" name="正方形/長方形 40"/>
          <p:cNvSpPr/>
          <p:nvPr/>
        </p:nvSpPr>
        <p:spPr>
          <a:xfrm>
            <a:off x="6396414" y="2249795"/>
            <a:ext cx="509954" cy="123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900" dirty="0"/>
              <a:t>INV</a:t>
            </a:r>
            <a:endParaRPr lang="ja-JP" altLang="en-US" sz="900" dirty="0"/>
          </a:p>
        </p:txBody>
      </p:sp>
      <p:sp>
        <p:nvSpPr>
          <p:cNvPr id="42" name="正方形/長方形 41"/>
          <p:cNvSpPr/>
          <p:nvPr/>
        </p:nvSpPr>
        <p:spPr>
          <a:xfrm>
            <a:off x="6396414" y="2121208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3" name="正方形/長方形 42"/>
          <p:cNvSpPr/>
          <p:nvPr/>
        </p:nvSpPr>
        <p:spPr>
          <a:xfrm>
            <a:off x="6396414" y="2383145"/>
            <a:ext cx="509954" cy="1238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DECAP</a:t>
            </a:r>
            <a:endParaRPr lang="ja-JP" altLang="en-US" sz="700" dirty="0"/>
          </a:p>
        </p:txBody>
      </p:sp>
      <p:sp>
        <p:nvSpPr>
          <p:cNvPr id="44" name="正方形/長方形 43"/>
          <p:cNvSpPr/>
          <p:nvPr/>
        </p:nvSpPr>
        <p:spPr>
          <a:xfrm>
            <a:off x="6830168" y="1097270"/>
            <a:ext cx="211015" cy="164782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5915768" y="1162040"/>
            <a:ext cx="2152357" cy="57150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5577834" y="2607935"/>
            <a:ext cx="2497325" cy="62865"/>
          </a:xfrm>
          <a:prstGeom prst="rect">
            <a:avLst/>
          </a:prstGeom>
          <a:solidFill>
            <a:schemeClr val="bg2">
              <a:lumMod val="50000"/>
              <a:alpha val="52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6830168" y="1156325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823134" y="2596505"/>
            <a:ext cx="218049" cy="7429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6816100" y="149351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823134" y="1762115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6823134" y="203072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823134" y="2293610"/>
            <a:ext cx="98474" cy="62865"/>
          </a:xfrm>
          <a:prstGeom prst="rect">
            <a:avLst/>
          </a:prstGeom>
          <a:pattFill prst="openDmnd">
            <a:fgClr>
              <a:schemeClr val="accent2"/>
            </a:fgClr>
            <a:bgClr>
              <a:schemeClr val="bg1"/>
            </a:bgClr>
          </a:pattFill>
          <a:ln>
            <a:solidFill>
              <a:schemeClr val="accent2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25" tIns="38963" rIns="77925" bIns="38963"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3245718" y="4511092"/>
            <a:ext cx="5882453" cy="5095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7925" tIns="38963" rIns="77925" bIns="38963" rtlCol="0">
            <a:spAutoFit/>
          </a:bodyPr>
          <a:lstStyle/>
          <a:p>
            <a:pPr algn="ctr"/>
            <a:r>
              <a:rPr lang="en-US" altLang="ja-JP" sz="1400" dirty="0"/>
              <a:t>This flow can reduce engineering time drastically compared with conventional one. </a:t>
            </a:r>
            <a:endParaRPr kumimoji="1" lang="ja-JP" altLang="en-US" sz="1400" dirty="0"/>
          </a:p>
        </p:txBody>
      </p:sp>
      <p:sp>
        <p:nvSpPr>
          <p:cNvPr id="145" name="正方形/長方形 144"/>
          <p:cNvSpPr/>
          <p:nvPr/>
        </p:nvSpPr>
        <p:spPr>
          <a:xfrm>
            <a:off x="5926521" y="112913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46" name="正方形/長方形 145"/>
          <p:cNvSpPr/>
          <p:nvPr/>
        </p:nvSpPr>
        <p:spPr>
          <a:xfrm>
            <a:off x="6351459" y="1049006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47" name="正方形/長方形 146"/>
          <p:cNvSpPr/>
          <p:nvPr/>
        </p:nvSpPr>
        <p:spPr>
          <a:xfrm>
            <a:off x="7162171" y="1179038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48" name="正方形/長方形 147"/>
          <p:cNvSpPr/>
          <p:nvPr/>
        </p:nvSpPr>
        <p:spPr>
          <a:xfrm>
            <a:off x="7514891" y="105902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49" name="正方形/長方形 148"/>
          <p:cNvSpPr/>
          <p:nvPr/>
        </p:nvSpPr>
        <p:spPr>
          <a:xfrm>
            <a:off x="5608516" y="2607935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50" name="正方形/長方形 149"/>
          <p:cNvSpPr/>
          <p:nvPr/>
        </p:nvSpPr>
        <p:spPr>
          <a:xfrm>
            <a:off x="5993494" y="2516421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51" name="正方形/長方形 150"/>
          <p:cNvSpPr/>
          <p:nvPr/>
        </p:nvSpPr>
        <p:spPr>
          <a:xfrm>
            <a:off x="6366557" y="257540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52" name="正方形/長方形 151"/>
          <p:cNvSpPr/>
          <p:nvPr/>
        </p:nvSpPr>
        <p:spPr>
          <a:xfrm>
            <a:off x="7099895" y="2473485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53" name="正方形/長方形 152"/>
          <p:cNvSpPr/>
          <p:nvPr/>
        </p:nvSpPr>
        <p:spPr>
          <a:xfrm>
            <a:off x="7437949" y="2584928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54" name="正方形/長方形 153"/>
          <p:cNvSpPr/>
          <p:nvPr/>
        </p:nvSpPr>
        <p:spPr>
          <a:xfrm>
            <a:off x="7794671" y="2504843"/>
            <a:ext cx="346067" cy="16016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4" name="正方形/長方形 183"/>
          <p:cNvSpPr/>
          <p:nvPr/>
        </p:nvSpPr>
        <p:spPr>
          <a:xfrm>
            <a:off x="7784016" y="2048487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5" name="正方形/長方形 184"/>
          <p:cNvSpPr/>
          <p:nvPr/>
        </p:nvSpPr>
        <p:spPr>
          <a:xfrm>
            <a:off x="7445962" y="2937882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6" name="正方形/長方形 185"/>
          <p:cNvSpPr/>
          <p:nvPr/>
        </p:nvSpPr>
        <p:spPr>
          <a:xfrm>
            <a:off x="7099895" y="2115128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7" name="正方形/長方形 186"/>
          <p:cNvSpPr/>
          <p:nvPr/>
        </p:nvSpPr>
        <p:spPr>
          <a:xfrm>
            <a:off x="6339561" y="2953404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8" name="正方形/長方形 187"/>
          <p:cNvSpPr/>
          <p:nvPr/>
        </p:nvSpPr>
        <p:spPr>
          <a:xfrm>
            <a:off x="5991002" y="2245033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189" name="正方形/長方形 188"/>
          <p:cNvSpPr/>
          <p:nvPr/>
        </p:nvSpPr>
        <p:spPr>
          <a:xfrm>
            <a:off x="5618203" y="2903715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cxnSp>
        <p:nvCxnSpPr>
          <p:cNvPr id="190" name="直線矢印コネクタ 189"/>
          <p:cNvCxnSpPr/>
          <p:nvPr/>
        </p:nvCxnSpPr>
        <p:spPr>
          <a:xfrm>
            <a:off x="7967704" y="2208655"/>
            <a:ext cx="0" cy="298315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2" name="直線矢印コネクタ 191"/>
          <p:cNvCxnSpPr/>
          <p:nvPr/>
        </p:nvCxnSpPr>
        <p:spPr>
          <a:xfrm>
            <a:off x="7272928" y="2224462"/>
            <a:ext cx="0" cy="298315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3" name="直線矢印コネクタ 192"/>
          <p:cNvCxnSpPr/>
          <p:nvPr/>
        </p:nvCxnSpPr>
        <p:spPr>
          <a:xfrm flipV="1">
            <a:off x="7610982" y="2718820"/>
            <a:ext cx="0" cy="264979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>
            <a:endCxn id="151" idx="2"/>
          </p:cNvCxnSpPr>
          <p:nvPr/>
        </p:nvCxnSpPr>
        <p:spPr>
          <a:xfrm flipV="1">
            <a:off x="6539590" y="2735571"/>
            <a:ext cx="1" cy="248228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>
            <a:stCxn id="188" idx="2"/>
            <a:endCxn id="150" idx="0"/>
          </p:cNvCxnSpPr>
          <p:nvPr/>
        </p:nvCxnSpPr>
        <p:spPr>
          <a:xfrm>
            <a:off x="6164036" y="2405201"/>
            <a:ext cx="2492" cy="111220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>
            <a:stCxn id="189" idx="0"/>
            <a:endCxn id="149" idx="2"/>
          </p:cNvCxnSpPr>
          <p:nvPr/>
        </p:nvCxnSpPr>
        <p:spPr>
          <a:xfrm flipH="1" flipV="1">
            <a:off x="5781550" y="2768103"/>
            <a:ext cx="9687" cy="135612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0" name="正方形/長方形 209"/>
          <p:cNvSpPr/>
          <p:nvPr/>
        </p:nvSpPr>
        <p:spPr>
          <a:xfrm>
            <a:off x="7514891" y="1405054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1" name="正方形/長方形 210"/>
          <p:cNvSpPr/>
          <p:nvPr/>
        </p:nvSpPr>
        <p:spPr>
          <a:xfrm>
            <a:off x="7162170" y="830422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2" name="正方形/長方形 211"/>
          <p:cNvSpPr/>
          <p:nvPr/>
        </p:nvSpPr>
        <p:spPr>
          <a:xfrm>
            <a:off x="6347214" y="787356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sp>
        <p:nvSpPr>
          <p:cNvPr id="213" name="正方形/長方形 212"/>
          <p:cNvSpPr/>
          <p:nvPr/>
        </p:nvSpPr>
        <p:spPr>
          <a:xfrm>
            <a:off x="5931008" y="1430453"/>
            <a:ext cx="346067" cy="1601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7925" tIns="38963" rIns="77925" bIns="38963" rtlCol="0" anchor="ctr"/>
          <a:lstStyle/>
          <a:p>
            <a:pPr algn="ctr"/>
            <a:r>
              <a:rPr lang="en-US" altLang="ja-JP" sz="700" dirty="0"/>
              <a:t>ICG</a:t>
            </a:r>
            <a:endParaRPr lang="ja-JP" altLang="en-US" sz="700" dirty="0"/>
          </a:p>
        </p:txBody>
      </p:sp>
      <p:cxnSp>
        <p:nvCxnSpPr>
          <p:cNvPr id="214" name="直線矢印コネクタ 213"/>
          <p:cNvCxnSpPr>
            <a:stCxn id="210" idx="0"/>
            <a:endCxn id="148" idx="2"/>
          </p:cNvCxnSpPr>
          <p:nvPr/>
        </p:nvCxnSpPr>
        <p:spPr>
          <a:xfrm flipV="1">
            <a:off x="7687925" y="1219191"/>
            <a:ext cx="0" cy="185863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>
            <a:stCxn id="211" idx="2"/>
            <a:endCxn id="147" idx="0"/>
          </p:cNvCxnSpPr>
          <p:nvPr/>
        </p:nvCxnSpPr>
        <p:spPr>
          <a:xfrm>
            <a:off x="7335204" y="990590"/>
            <a:ext cx="1" cy="188448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>
            <a:stCxn id="212" idx="2"/>
            <a:endCxn id="146" idx="0"/>
          </p:cNvCxnSpPr>
          <p:nvPr/>
        </p:nvCxnSpPr>
        <p:spPr>
          <a:xfrm>
            <a:off x="6520248" y="947524"/>
            <a:ext cx="4245" cy="101482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>
            <a:stCxn id="213" idx="0"/>
            <a:endCxn id="145" idx="2"/>
          </p:cNvCxnSpPr>
          <p:nvPr/>
        </p:nvCxnSpPr>
        <p:spPr>
          <a:xfrm flipH="1" flipV="1">
            <a:off x="6099555" y="1289301"/>
            <a:ext cx="4487" cy="141152"/>
          </a:xfrm>
          <a:prstGeom prst="straightConnector1">
            <a:avLst/>
          </a:prstGeom>
          <a:ln w="12700">
            <a:prstDash val="solid"/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28" name="グループ化 227"/>
          <p:cNvGrpSpPr/>
          <p:nvPr/>
        </p:nvGrpSpPr>
        <p:grpSpPr>
          <a:xfrm>
            <a:off x="3443228" y="1363778"/>
            <a:ext cx="1469464" cy="931826"/>
            <a:chOff x="-2892184" y="925148"/>
            <a:chExt cx="2908766" cy="1911496"/>
          </a:xfrm>
        </p:grpSpPr>
        <p:sp>
          <p:nvSpPr>
            <p:cNvPr id="229" name="二等辺三角形 228"/>
            <p:cNvSpPr/>
            <p:nvPr/>
          </p:nvSpPr>
          <p:spPr>
            <a:xfrm rot="10800000">
              <a:off x="-1152571" y="1997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0" name="二等辺三角形 229"/>
            <p:cNvSpPr/>
            <p:nvPr/>
          </p:nvSpPr>
          <p:spPr>
            <a:xfrm rot="10800000">
              <a:off x="-1336439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1" name="二等辺三角形 230"/>
            <p:cNvSpPr/>
            <p:nvPr/>
          </p:nvSpPr>
          <p:spPr>
            <a:xfrm rot="10800000">
              <a:off x="-1220201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2" name="二等辺三角形 231"/>
            <p:cNvSpPr/>
            <p:nvPr/>
          </p:nvSpPr>
          <p:spPr>
            <a:xfrm rot="10800000">
              <a:off x="-108944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3" name="二等辺三角形 232"/>
            <p:cNvSpPr/>
            <p:nvPr/>
          </p:nvSpPr>
          <p:spPr>
            <a:xfrm rot="10800000">
              <a:off x="-973207" y="2099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4" name="フローチャート: 手作業 233"/>
            <p:cNvSpPr/>
            <p:nvPr/>
          </p:nvSpPr>
          <p:spPr>
            <a:xfrm rot="10800000">
              <a:off x="-1398534" y="1990009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二等辺三角形 234"/>
            <p:cNvSpPr/>
            <p:nvPr/>
          </p:nvSpPr>
          <p:spPr>
            <a:xfrm rot="10800000">
              <a:off x="-1529814" y="1141766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36" name="二等辺三角形 235"/>
            <p:cNvSpPr/>
            <p:nvPr/>
          </p:nvSpPr>
          <p:spPr>
            <a:xfrm rot="10800000">
              <a:off x="-727197" y="1541677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37" name="カギ線コネクタ 236"/>
            <p:cNvCxnSpPr>
              <a:stCxn id="243" idx="0"/>
              <a:endCxn id="457" idx="3"/>
            </p:cNvCxnSpPr>
            <p:nvPr/>
          </p:nvCxnSpPr>
          <p:spPr>
            <a:xfrm rot="5400000">
              <a:off x="-1843443" y="1151512"/>
              <a:ext cx="72206" cy="70812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カギ線コネクタ 237"/>
            <p:cNvCxnSpPr>
              <a:stCxn id="459" idx="0"/>
              <a:endCxn id="407" idx="0"/>
            </p:cNvCxnSpPr>
            <p:nvPr/>
          </p:nvCxnSpPr>
          <p:spPr>
            <a:xfrm rot="16200000" flipH="1">
              <a:off x="-2081074" y="1569037"/>
              <a:ext cx="167279" cy="32809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カギ線コネクタ 238"/>
            <p:cNvCxnSpPr>
              <a:stCxn id="236" idx="0"/>
              <a:endCxn id="461" idx="3"/>
            </p:cNvCxnSpPr>
            <p:nvPr/>
          </p:nvCxnSpPr>
          <p:spPr>
            <a:xfrm rot="16200000" flipH="1">
              <a:off x="-571291" y="1584587"/>
              <a:ext cx="136790" cy="306467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カギ線コネクタ 239"/>
            <p:cNvCxnSpPr>
              <a:stCxn id="236" idx="0"/>
              <a:endCxn id="358" idx="3"/>
            </p:cNvCxnSpPr>
            <p:nvPr/>
          </p:nvCxnSpPr>
          <p:spPr>
            <a:xfrm rot="5400000">
              <a:off x="-942664" y="1524697"/>
              <a:ext cx="141806" cy="431264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二等辺三角形 240"/>
            <p:cNvSpPr/>
            <p:nvPr/>
          </p:nvSpPr>
          <p:spPr>
            <a:xfrm rot="10800000">
              <a:off x="-1528442" y="925148"/>
              <a:ext cx="142137" cy="127749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42" name="直線コネクタ 241"/>
            <p:cNvCxnSpPr>
              <a:stCxn id="241" idx="0"/>
              <a:endCxn id="235" idx="3"/>
            </p:cNvCxnSpPr>
            <p:nvPr/>
          </p:nvCxnSpPr>
          <p:spPr>
            <a:xfrm flipH="1">
              <a:off x="-1458746" y="1052897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二等辺三角形 242"/>
            <p:cNvSpPr/>
            <p:nvPr/>
          </p:nvSpPr>
          <p:spPr>
            <a:xfrm rot="10800000">
              <a:off x="-1524347" y="1341722"/>
              <a:ext cx="142137" cy="12774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244" name="カギ線コネクタ 243"/>
            <p:cNvCxnSpPr>
              <a:stCxn id="243" idx="0"/>
              <a:endCxn id="236" idx="3"/>
            </p:cNvCxnSpPr>
            <p:nvPr/>
          </p:nvCxnSpPr>
          <p:spPr>
            <a:xfrm rot="16200000" flipH="1">
              <a:off x="-1090807" y="1106998"/>
              <a:ext cx="72207" cy="79715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線コネクタ 244"/>
            <p:cNvCxnSpPr/>
            <p:nvPr/>
          </p:nvCxnSpPr>
          <p:spPr>
            <a:xfrm flipH="1">
              <a:off x="-1458746" y="1263961"/>
              <a:ext cx="1372" cy="888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6" name="グループ化 245"/>
            <p:cNvGrpSpPr/>
            <p:nvPr/>
          </p:nvGrpSpPr>
          <p:grpSpPr>
            <a:xfrm>
              <a:off x="-455170" y="1804019"/>
              <a:ext cx="211016" cy="123752"/>
              <a:chOff x="-779470" y="2286001"/>
              <a:chExt cx="485766" cy="247880"/>
            </a:xfrm>
          </p:grpSpPr>
          <p:sp>
            <p:nvSpPr>
              <p:cNvPr id="460" name="正方形/長方形 459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61" name="二等辺三角形 460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47" name="正方形/長方形 246"/>
            <p:cNvSpPr/>
            <p:nvPr/>
          </p:nvSpPr>
          <p:spPr>
            <a:xfrm>
              <a:off x="-1550367" y="1330073"/>
              <a:ext cx="205699" cy="12375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48" name="二等辺三角形 247"/>
            <p:cNvSpPr/>
            <p:nvPr/>
          </p:nvSpPr>
          <p:spPr>
            <a:xfrm rot="10800000">
              <a:off x="-1553968" y="1332270"/>
              <a:ext cx="211016" cy="107174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249" name="グループ化 248"/>
            <p:cNvGrpSpPr/>
            <p:nvPr/>
          </p:nvGrpSpPr>
          <p:grpSpPr>
            <a:xfrm>
              <a:off x="-2266986" y="1540072"/>
              <a:ext cx="211016" cy="129353"/>
              <a:chOff x="4796988" y="4083157"/>
              <a:chExt cx="228601" cy="172471"/>
            </a:xfrm>
          </p:grpSpPr>
          <p:sp>
            <p:nvSpPr>
              <p:cNvPr id="457" name="二等辺三角形 456"/>
              <p:cNvSpPr/>
              <p:nvPr/>
            </p:nvSpPr>
            <p:spPr>
              <a:xfrm rot="10800000">
                <a:off x="4834381" y="4085296"/>
                <a:ext cx="153982" cy="17033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8" name="正方形/長方形 457"/>
              <p:cNvSpPr/>
              <p:nvPr/>
            </p:nvSpPr>
            <p:spPr>
              <a:xfrm>
                <a:off x="4800889" y="4083157"/>
                <a:ext cx="222841" cy="165002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9" name="二等辺三角形 458"/>
              <p:cNvSpPr/>
              <p:nvPr/>
            </p:nvSpPr>
            <p:spPr>
              <a:xfrm rot="10800000">
                <a:off x="4796988" y="4086086"/>
                <a:ext cx="228601" cy="142899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50" name="直線コネクタ 249"/>
            <p:cNvCxnSpPr>
              <a:stCxn id="358" idx="0"/>
              <a:endCxn id="229" idx="3"/>
            </p:cNvCxnSpPr>
            <p:nvPr/>
          </p:nvCxnSpPr>
          <p:spPr>
            <a:xfrm flipH="1">
              <a:off x="-1091971" y="1918406"/>
              <a:ext cx="4578" cy="786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線コネクタ 250"/>
            <p:cNvCxnSpPr>
              <a:stCxn id="461" idx="0"/>
              <a:endCxn id="254" idx="3"/>
            </p:cNvCxnSpPr>
            <p:nvPr/>
          </p:nvCxnSpPr>
          <p:spPr>
            <a:xfrm>
              <a:off x="-349662" y="1913390"/>
              <a:ext cx="0" cy="767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線コネクタ 251"/>
            <p:cNvCxnSpPr>
              <a:stCxn id="230" idx="0"/>
              <a:endCxn id="233" idx="0"/>
            </p:cNvCxnSpPr>
            <p:nvPr/>
          </p:nvCxnSpPr>
          <p:spPr>
            <a:xfrm>
              <a:off x="-1275839" y="2204212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3" name="直線コネクタ 252"/>
            <p:cNvCxnSpPr>
              <a:endCxn id="234" idx="0"/>
            </p:cNvCxnSpPr>
            <p:nvPr/>
          </p:nvCxnSpPr>
          <p:spPr>
            <a:xfrm flipH="1">
              <a:off x="-1086145" y="2204212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4" name="二等辺三角形 253"/>
            <p:cNvSpPr/>
            <p:nvPr/>
          </p:nvSpPr>
          <p:spPr>
            <a:xfrm rot="10800000">
              <a:off x="-410262" y="199010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5" name="二等辺三角形 254"/>
            <p:cNvSpPr/>
            <p:nvPr/>
          </p:nvSpPr>
          <p:spPr>
            <a:xfrm rot="10800000">
              <a:off x="-594130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6" name="二等辺三角形 255"/>
            <p:cNvSpPr/>
            <p:nvPr/>
          </p:nvSpPr>
          <p:spPr>
            <a:xfrm rot="10800000">
              <a:off x="-477893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7" name="二等辺三角形 256"/>
            <p:cNvSpPr/>
            <p:nvPr/>
          </p:nvSpPr>
          <p:spPr>
            <a:xfrm rot="10800000">
              <a:off x="-347138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8" name="二等辺三角形 257"/>
            <p:cNvSpPr/>
            <p:nvPr/>
          </p:nvSpPr>
          <p:spPr>
            <a:xfrm rot="10800000">
              <a:off x="-230899" y="209213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259" name="フローチャート: 手作業 258"/>
            <p:cNvSpPr/>
            <p:nvPr/>
          </p:nvSpPr>
          <p:spPr>
            <a:xfrm rot="10800000">
              <a:off x="-656225" y="198301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0" name="直線コネクタ 259"/>
            <p:cNvCxnSpPr>
              <a:stCxn id="255" idx="0"/>
              <a:endCxn id="258" idx="0"/>
            </p:cNvCxnSpPr>
            <p:nvPr/>
          </p:nvCxnSpPr>
          <p:spPr>
            <a:xfrm>
              <a:off x="-533531" y="219721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61" name="直線コネクタ 260"/>
            <p:cNvCxnSpPr>
              <a:endCxn id="259" idx="0"/>
            </p:cNvCxnSpPr>
            <p:nvPr/>
          </p:nvCxnSpPr>
          <p:spPr>
            <a:xfrm flipH="1">
              <a:off x="-343836" y="219721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62" name="グループ化 261"/>
            <p:cNvGrpSpPr/>
            <p:nvPr/>
          </p:nvGrpSpPr>
          <p:grpSpPr>
            <a:xfrm>
              <a:off x="-1128269" y="2553338"/>
              <a:ext cx="95670" cy="177738"/>
              <a:chOff x="2655893" y="5118100"/>
              <a:chExt cx="330201" cy="609600"/>
            </a:xfrm>
          </p:grpSpPr>
          <p:sp>
            <p:nvSpPr>
              <p:cNvPr id="455" name="正方形/長方形 45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6" name="二等辺三角形 45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3" name="グループ化 262"/>
            <p:cNvGrpSpPr/>
            <p:nvPr/>
          </p:nvGrpSpPr>
          <p:grpSpPr>
            <a:xfrm>
              <a:off x="-1084537" y="2597773"/>
              <a:ext cx="95670" cy="177738"/>
              <a:chOff x="2655893" y="5118100"/>
              <a:chExt cx="330201" cy="609600"/>
            </a:xfrm>
          </p:grpSpPr>
          <p:sp>
            <p:nvSpPr>
              <p:cNvPr id="453" name="正方形/長方形 45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4" name="二等辺三角形 45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>
              <a:off x="-1040801" y="2642207"/>
              <a:ext cx="95670" cy="177738"/>
              <a:chOff x="2655893" y="5118100"/>
              <a:chExt cx="330201" cy="609600"/>
            </a:xfrm>
          </p:grpSpPr>
          <p:sp>
            <p:nvSpPr>
              <p:cNvPr id="451" name="正方形/長方形 45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2" name="二等辺三角形 45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-1382082" y="2553338"/>
              <a:ext cx="95670" cy="177738"/>
              <a:chOff x="2655893" y="5118100"/>
              <a:chExt cx="330201" cy="609600"/>
            </a:xfrm>
          </p:grpSpPr>
          <p:sp>
            <p:nvSpPr>
              <p:cNvPr id="449" name="正方形/長方形 44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二等辺三角形 44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6" name="グループ化 265"/>
            <p:cNvGrpSpPr/>
            <p:nvPr/>
          </p:nvGrpSpPr>
          <p:grpSpPr>
            <a:xfrm>
              <a:off x="-1338348" y="2592218"/>
              <a:ext cx="95670" cy="177738"/>
              <a:chOff x="2655893" y="5118100"/>
              <a:chExt cx="330201" cy="609600"/>
            </a:xfrm>
          </p:grpSpPr>
          <p:sp>
            <p:nvSpPr>
              <p:cNvPr id="447" name="正方形/長方形 44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二等辺三角形 44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>
              <a:off x="-1294613" y="2642207"/>
              <a:ext cx="95670" cy="177738"/>
              <a:chOff x="2655893" y="5118100"/>
              <a:chExt cx="330201" cy="609600"/>
            </a:xfrm>
          </p:grpSpPr>
          <p:sp>
            <p:nvSpPr>
              <p:cNvPr id="445" name="正方形/長方形 44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6" name="二等辺三角形 44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-895425" y="2553338"/>
              <a:ext cx="95670" cy="177738"/>
              <a:chOff x="2655893" y="5118100"/>
              <a:chExt cx="330201" cy="609600"/>
            </a:xfrm>
          </p:grpSpPr>
          <p:sp>
            <p:nvSpPr>
              <p:cNvPr id="443" name="正方形/長方形 44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4" name="二等辺三角形 44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-851690" y="2592218"/>
              <a:ext cx="95670" cy="177738"/>
              <a:chOff x="2655893" y="5118100"/>
              <a:chExt cx="330201" cy="609600"/>
            </a:xfrm>
          </p:grpSpPr>
          <p:sp>
            <p:nvSpPr>
              <p:cNvPr id="441" name="正方形/長方形 44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2" name="二等辺三角形 44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>
              <a:off x="-807956" y="2642207"/>
              <a:ext cx="95670" cy="177738"/>
              <a:chOff x="2655893" y="5118100"/>
              <a:chExt cx="330201" cy="609600"/>
            </a:xfrm>
          </p:grpSpPr>
          <p:sp>
            <p:nvSpPr>
              <p:cNvPr id="439" name="正方形/長方形 43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40" name="二等辺三角形 43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71" name="直線コネクタ 270"/>
            <p:cNvCxnSpPr>
              <a:endCxn id="436" idx="3"/>
            </p:cNvCxnSpPr>
            <p:nvPr/>
          </p:nvCxnSpPr>
          <p:spPr>
            <a:xfrm>
              <a:off x="-1086270" y="226861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2" name="直線コネクタ 271"/>
            <p:cNvCxnSpPr>
              <a:endCxn id="438" idx="3"/>
            </p:cNvCxnSpPr>
            <p:nvPr/>
          </p:nvCxnSpPr>
          <p:spPr>
            <a:xfrm>
              <a:off x="-1323422" y="22965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3" name="直線コネクタ 272"/>
            <p:cNvCxnSpPr/>
            <p:nvPr/>
          </p:nvCxnSpPr>
          <p:spPr>
            <a:xfrm flipH="1">
              <a:off x="-1328372" y="230700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4" name="直線コネクタ 273"/>
            <p:cNvCxnSpPr>
              <a:endCxn id="434" idx="3"/>
            </p:cNvCxnSpPr>
            <p:nvPr/>
          </p:nvCxnSpPr>
          <p:spPr>
            <a:xfrm>
              <a:off x="-852132" y="230730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75" name="グループ化 274"/>
            <p:cNvGrpSpPr/>
            <p:nvPr/>
          </p:nvGrpSpPr>
          <p:grpSpPr>
            <a:xfrm>
              <a:off x="-1428928" y="2367683"/>
              <a:ext cx="211016" cy="123752"/>
              <a:chOff x="-779470" y="2286001"/>
              <a:chExt cx="485766" cy="247880"/>
            </a:xfrm>
          </p:grpSpPr>
          <p:sp>
            <p:nvSpPr>
              <p:cNvPr id="437" name="正方形/長方形 43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8" name="二等辺三角形 43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6" name="グループ化 275"/>
            <p:cNvGrpSpPr/>
            <p:nvPr/>
          </p:nvGrpSpPr>
          <p:grpSpPr>
            <a:xfrm>
              <a:off x="-1189641" y="2373058"/>
              <a:ext cx="211016" cy="123752"/>
              <a:chOff x="-779470" y="2286001"/>
              <a:chExt cx="485766" cy="247880"/>
            </a:xfrm>
          </p:grpSpPr>
          <p:sp>
            <p:nvSpPr>
              <p:cNvPr id="435" name="正方形/長方形 43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6" name="二等辺三角形 43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-956536" y="2375519"/>
              <a:ext cx="211016" cy="123752"/>
              <a:chOff x="-779470" y="2286001"/>
              <a:chExt cx="485766" cy="247880"/>
            </a:xfrm>
          </p:grpSpPr>
          <p:sp>
            <p:nvSpPr>
              <p:cNvPr id="433" name="正方形/長方形 43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4" name="二等辺三角形 43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78" name="直線コネクタ 277"/>
            <p:cNvCxnSpPr>
              <a:stCxn id="437" idx="2"/>
              <a:endCxn id="450" idx="2"/>
            </p:cNvCxnSpPr>
            <p:nvPr/>
          </p:nvCxnSpPr>
          <p:spPr>
            <a:xfrm>
              <a:off x="-1322478" y="24914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9" name="直線コネクタ 278"/>
            <p:cNvCxnSpPr>
              <a:stCxn id="435" idx="2"/>
              <a:endCxn id="456" idx="3"/>
            </p:cNvCxnSpPr>
            <p:nvPr/>
          </p:nvCxnSpPr>
          <p:spPr>
            <a:xfrm>
              <a:off x="-1083190" y="24968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0" name="直線コネクタ 279"/>
            <p:cNvCxnSpPr>
              <a:stCxn id="434" idx="0"/>
              <a:endCxn id="444" idx="3"/>
            </p:cNvCxnSpPr>
            <p:nvPr/>
          </p:nvCxnSpPr>
          <p:spPr>
            <a:xfrm>
              <a:off x="-851030" y="248489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81" name="グループ化 280"/>
            <p:cNvGrpSpPr/>
            <p:nvPr/>
          </p:nvGrpSpPr>
          <p:grpSpPr>
            <a:xfrm>
              <a:off x="-386940" y="2538988"/>
              <a:ext cx="95670" cy="177738"/>
              <a:chOff x="2655893" y="5118100"/>
              <a:chExt cx="330201" cy="609600"/>
            </a:xfrm>
          </p:grpSpPr>
          <p:sp>
            <p:nvSpPr>
              <p:cNvPr id="431" name="正方形/長方形 43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2" name="二等辺三角形 43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-343207" y="2583424"/>
              <a:ext cx="95670" cy="177738"/>
              <a:chOff x="2655893" y="5118100"/>
              <a:chExt cx="330201" cy="609600"/>
            </a:xfrm>
          </p:grpSpPr>
          <p:sp>
            <p:nvSpPr>
              <p:cNvPr id="429" name="正方形/長方形 42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30" name="二等辺三角形 42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3" name="グループ化 282"/>
            <p:cNvGrpSpPr/>
            <p:nvPr/>
          </p:nvGrpSpPr>
          <p:grpSpPr>
            <a:xfrm>
              <a:off x="-299472" y="2627858"/>
              <a:ext cx="95670" cy="177738"/>
              <a:chOff x="2655893" y="5118100"/>
              <a:chExt cx="330201" cy="609600"/>
            </a:xfrm>
          </p:grpSpPr>
          <p:sp>
            <p:nvSpPr>
              <p:cNvPr id="427" name="正方形/長方形 42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8" name="二等辺三角形 42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4" name="グループ化 283"/>
            <p:cNvGrpSpPr/>
            <p:nvPr/>
          </p:nvGrpSpPr>
          <p:grpSpPr>
            <a:xfrm>
              <a:off x="-640753" y="2538988"/>
              <a:ext cx="95670" cy="177738"/>
              <a:chOff x="2655893" y="5118100"/>
              <a:chExt cx="330201" cy="609600"/>
            </a:xfrm>
          </p:grpSpPr>
          <p:sp>
            <p:nvSpPr>
              <p:cNvPr id="425" name="正方形/長方形 42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6" name="二等辺三角形 42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-597017" y="2577869"/>
              <a:ext cx="95670" cy="177738"/>
              <a:chOff x="2655893" y="5118100"/>
              <a:chExt cx="330201" cy="609600"/>
            </a:xfrm>
          </p:grpSpPr>
          <p:sp>
            <p:nvSpPr>
              <p:cNvPr id="423" name="正方形/長方形 42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4" name="二等辺三角形 42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6" name="グループ化 285"/>
            <p:cNvGrpSpPr/>
            <p:nvPr/>
          </p:nvGrpSpPr>
          <p:grpSpPr>
            <a:xfrm>
              <a:off x="-553284" y="2627858"/>
              <a:ext cx="95670" cy="177738"/>
              <a:chOff x="2655893" y="5118100"/>
              <a:chExt cx="330201" cy="609600"/>
            </a:xfrm>
          </p:grpSpPr>
          <p:sp>
            <p:nvSpPr>
              <p:cNvPr id="421" name="正方形/長方形 42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2" name="二等辺三角形 42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7" name="グループ化 286"/>
            <p:cNvGrpSpPr/>
            <p:nvPr/>
          </p:nvGrpSpPr>
          <p:grpSpPr>
            <a:xfrm>
              <a:off x="-154095" y="2538988"/>
              <a:ext cx="95670" cy="177738"/>
              <a:chOff x="2655893" y="5118100"/>
              <a:chExt cx="330201" cy="609600"/>
            </a:xfrm>
          </p:grpSpPr>
          <p:sp>
            <p:nvSpPr>
              <p:cNvPr id="419" name="正方形/長方形 41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20" name="二等辺三角形 41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88" name="グループ化 287"/>
            <p:cNvGrpSpPr/>
            <p:nvPr/>
          </p:nvGrpSpPr>
          <p:grpSpPr>
            <a:xfrm>
              <a:off x="-110364" y="2577871"/>
              <a:ext cx="126946" cy="235130"/>
              <a:chOff x="2655893" y="5118100"/>
              <a:chExt cx="438151" cy="806441"/>
            </a:xfrm>
          </p:grpSpPr>
          <p:sp>
            <p:nvSpPr>
              <p:cNvPr id="415" name="正方形/長方形 41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6" name="二等辺三角形 41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7" name="正方形/長方形 416"/>
              <p:cNvSpPr/>
              <p:nvPr/>
            </p:nvSpPr>
            <p:spPr>
              <a:xfrm>
                <a:off x="2763841" y="5314943"/>
                <a:ext cx="330203" cy="60959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8" name="二等辺三角形 417"/>
              <p:cNvSpPr/>
              <p:nvPr/>
            </p:nvSpPr>
            <p:spPr>
              <a:xfrm rot="10800000">
                <a:off x="2871796" y="5314943"/>
                <a:ext cx="114299" cy="177790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89" name="直線コネクタ 288"/>
            <p:cNvCxnSpPr>
              <a:endCxn id="412" idx="3"/>
            </p:cNvCxnSpPr>
            <p:nvPr/>
          </p:nvCxnSpPr>
          <p:spPr>
            <a:xfrm>
              <a:off x="-344940" y="225426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0" name="直線コネクタ 289"/>
            <p:cNvCxnSpPr>
              <a:endCxn id="414" idx="3"/>
            </p:cNvCxnSpPr>
            <p:nvPr/>
          </p:nvCxnSpPr>
          <p:spPr>
            <a:xfrm>
              <a:off x="-582092" y="228215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1" name="直線コネクタ 290"/>
            <p:cNvCxnSpPr/>
            <p:nvPr/>
          </p:nvCxnSpPr>
          <p:spPr>
            <a:xfrm flipH="1">
              <a:off x="-587041" y="229265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2" name="直線コネクタ 291"/>
            <p:cNvCxnSpPr>
              <a:endCxn id="410" idx="3"/>
            </p:cNvCxnSpPr>
            <p:nvPr/>
          </p:nvCxnSpPr>
          <p:spPr>
            <a:xfrm>
              <a:off x="-110803" y="229295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93" name="グループ化 292"/>
            <p:cNvGrpSpPr/>
            <p:nvPr/>
          </p:nvGrpSpPr>
          <p:grpSpPr>
            <a:xfrm>
              <a:off x="-687599" y="2353334"/>
              <a:ext cx="211016" cy="123752"/>
              <a:chOff x="-779470" y="2286001"/>
              <a:chExt cx="485766" cy="247880"/>
            </a:xfrm>
          </p:grpSpPr>
          <p:sp>
            <p:nvSpPr>
              <p:cNvPr id="413" name="正方形/長方形 41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4" name="二等辺三角形 41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4" name="グループ化 293"/>
            <p:cNvGrpSpPr/>
            <p:nvPr/>
          </p:nvGrpSpPr>
          <p:grpSpPr>
            <a:xfrm>
              <a:off x="-448312" y="2358709"/>
              <a:ext cx="211016" cy="123752"/>
              <a:chOff x="-779470" y="2286001"/>
              <a:chExt cx="485766" cy="247880"/>
            </a:xfrm>
          </p:grpSpPr>
          <p:sp>
            <p:nvSpPr>
              <p:cNvPr id="411" name="正方形/長方形 41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2" name="二等辺三角形 41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5" name="グループ化 294"/>
            <p:cNvGrpSpPr/>
            <p:nvPr/>
          </p:nvGrpSpPr>
          <p:grpSpPr>
            <a:xfrm>
              <a:off x="-215207" y="2361169"/>
              <a:ext cx="211016" cy="123752"/>
              <a:chOff x="-779470" y="2286001"/>
              <a:chExt cx="485766" cy="247880"/>
            </a:xfrm>
          </p:grpSpPr>
          <p:sp>
            <p:nvSpPr>
              <p:cNvPr id="409" name="正方形/長方形 40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10" name="二等辺三角形 40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96" name="直線コネクタ 295"/>
            <p:cNvCxnSpPr>
              <a:stCxn id="413" idx="2"/>
              <a:endCxn id="426" idx="2"/>
            </p:cNvCxnSpPr>
            <p:nvPr/>
          </p:nvCxnSpPr>
          <p:spPr>
            <a:xfrm>
              <a:off x="-581148" y="2477086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7" name="直線コネクタ 296"/>
            <p:cNvCxnSpPr>
              <a:stCxn id="411" idx="2"/>
              <a:endCxn id="432" idx="3"/>
            </p:cNvCxnSpPr>
            <p:nvPr/>
          </p:nvCxnSpPr>
          <p:spPr>
            <a:xfrm>
              <a:off x="-341860" y="248246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8" name="直線コネクタ 297"/>
            <p:cNvCxnSpPr>
              <a:stCxn id="410" idx="0"/>
              <a:endCxn id="420" idx="3"/>
            </p:cNvCxnSpPr>
            <p:nvPr/>
          </p:nvCxnSpPr>
          <p:spPr>
            <a:xfrm>
              <a:off x="-109699" y="247054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99" name="二等辺三角形 298"/>
            <p:cNvSpPr/>
            <p:nvPr/>
          </p:nvSpPr>
          <p:spPr>
            <a:xfrm rot="10800000">
              <a:off x="-2615827" y="2013800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0" name="二等辺三角形 299"/>
            <p:cNvSpPr/>
            <p:nvPr/>
          </p:nvSpPr>
          <p:spPr>
            <a:xfrm rot="10800000">
              <a:off x="-2858102" y="221754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1" name="二等辺三角形 300"/>
            <p:cNvSpPr/>
            <p:nvPr/>
          </p:nvSpPr>
          <p:spPr>
            <a:xfrm rot="10800000">
              <a:off x="-2612914" y="2232292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02" name="二等辺三角形 301"/>
            <p:cNvSpPr/>
            <p:nvPr/>
          </p:nvSpPr>
          <p:spPr>
            <a:xfrm rot="10800000">
              <a:off x="-2375546" y="2237906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grpSp>
          <p:nvGrpSpPr>
            <p:cNvPr id="303" name="グループ化 302"/>
            <p:cNvGrpSpPr/>
            <p:nvPr/>
          </p:nvGrpSpPr>
          <p:grpSpPr>
            <a:xfrm>
              <a:off x="-1939839" y="1816721"/>
              <a:ext cx="211016" cy="123752"/>
              <a:chOff x="-779470" y="2286001"/>
              <a:chExt cx="485766" cy="247880"/>
            </a:xfrm>
          </p:grpSpPr>
          <p:sp>
            <p:nvSpPr>
              <p:cNvPr id="407" name="正方形/長方形 40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8" name="二等辺三角形 40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04" name="直線コネクタ 303"/>
            <p:cNvCxnSpPr>
              <a:stCxn id="323" idx="0"/>
              <a:endCxn id="299" idx="3"/>
            </p:cNvCxnSpPr>
            <p:nvPr/>
          </p:nvCxnSpPr>
          <p:spPr>
            <a:xfrm>
              <a:off x="-2555227" y="1905860"/>
              <a:ext cx="0" cy="1079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線コネクタ 304"/>
            <p:cNvCxnSpPr/>
            <p:nvPr/>
          </p:nvCxnSpPr>
          <p:spPr>
            <a:xfrm>
              <a:off x="-1810855" y="1944471"/>
              <a:ext cx="1017" cy="6224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6" name="グループ化 305"/>
            <p:cNvGrpSpPr/>
            <p:nvPr/>
          </p:nvGrpSpPr>
          <p:grpSpPr>
            <a:xfrm>
              <a:off x="-2591525" y="2570037"/>
              <a:ext cx="95670" cy="177738"/>
              <a:chOff x="2655893" y="5118100"/>
              <a:chExt cx="330201" cy="609600"/>
            </a:xfrm>
          </p:grpSpPr>
          <p:sp>
            <p:nvSpPr>
              <p:cNvPr id="405" name="正方形/長方形 40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6" name="二等辺三角形 40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-2547793" y="2614472"/>
              <a:ext cx="95670" cy="177738"/>
              <a:chOff x="2655893" y="5118100"/>
              <a:chExt cx="330201" cy="609600"/>
            </a:xfrm>
          </p:grpSpPr>
          <p:sp>
            <p:nvSpPr>
              <p:cNvPr id="403" name="正方形/長方形 40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4" name="二等辺三角形 40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8" name="グループ化 307"/>
            <p:cNvGrpSpPr/>
            <p:nvPr/>
          </p:nvGrpSpPr>
          <p:grpSpPr>
            <a:xfrm>
              <a:off x="-2504057" y="2658906"/>
              <a:ext cx="95670" cy="177738"/>
              <a:chOff x="2655893" y="5118100"/>
              <a:chExt cx="330201" cy="609600"/>
            </a:xfrm>
          </p:grpSpPr>
          <p:sp>
            <p:nvSpPr>
              <p:cNvPr id="401" name="正方形/長方形 40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2" name="二等辺三角形 40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09" name="グループ化 308"/>
            <p:cNvGrpSpPr/>
            <p:nvPr/>
          </p:nvGrpSpPr>
          <p:grpSpPr>
            <a:xfrm>
              <a:off x="-2845338" y="2570037"/>
              <a:ext cx="95670" cy="177738"/>
              <a:chOff x="2655893" y="5118100"/>
              <a:chExt cx="330201" cy="609600"/>
            </a:xfrm>
          </p:grpSpPr>
          <p:sp>
            <p:nvSpPr>
              <p:cNvPr id="399" name="正方形/長方形 39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400" name="二等辺三角形 39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>
              <a:off x="-2801604" y="2608918"/>
              <a:ext cx="95670" cy="177738"/>
              <a:chOff x="2655893" y="5118100"/>
              <a:chExt cx="330201" cy="609600"/>
            </a:xfrm>
          </p:grpSpPr>
          <p:sp>
            <p:nvSpPr>
              <p:cNvPr id="397" name="正方形/長方形 39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8" name="二等辺三角形 39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-2757869" y="2658906"/>
              <a:ext cx="95670" cy="177738"/>
              <a:chOff x="2655893" y="5118100"/>
              <a:chExt cx="330201" cy="609600"/>
            </a:xfrm>
          </p:grpSpPr>
          <p:sp>
            <p:nvSpPr>
              <p:cNvPr id="395" name="正方形/長方形 39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6" name="二等辺三角形 39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2" name="グループ化 311"/>
            <p:cNvGrpSpPr/>
            <p:nvPr/>
          </p:nvGrpSpPr>
          <p:grpSpPr>
            <a:xfrm>
              <a:off x="-2358681" y="2570037"/>
              <a:ext cx="95670" cy="177738"/>
              <a:chOff x="2655893" y="5118100"/>
              <a:chExt cx="330201" cy="609600"/>
            </a:xfrm>
          </p:grpSpPr>
          <p:sp>
            <p:nvSpPr>
              <p:cNvPr id="393" name="正方形/長方形 39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4" name="二等辺三角形 39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3" name="グループ化 312"/>
            <p:cNvGrpSpPr/>
            <p:nvPr/>
          </p:nvGrpSpPr>
          <p:grpSpPr>
            <a:xfrm>
              <a:off x="-2314946" y="2608918"/>
              <a:ext cx="95670" cy="177738"/>
              <a:chOff x="2655893" y="5118100"/>
              <a:chExt cx="330201" cy="609600"/>
            </a:xfrm>
          </p:grpSpPr>
          <p:sp>
            <p:nvSpPr>
              <p:cNvPr id="391" name="正方形/長方形 39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2" name="二等辺三角形 39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-2271212" y="2658906"/>
              <a:ext cx="95670" cy="177738"/>
              <a:chOff x="2655893" y="5118100"/>
              <a:chExt cx="330201" cy="609600"/>
            </a:xfrm>
          </p:grpSpPr>
          <p:sp>
            <p:nvSpPr>
              <p:cNvPr id="389" name="正方形/長方形 38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90" name="二等辺三角形 38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15" name="直線コネクタ 314"/>
            <p:cNvCxnSpPr>
              <a:endCxn id="388" idx="3"/>
            </p:cNvCxnSpPr>
            <p:nvPr/>
          </p:nvCxnSpPr>
          <p:spPr>
            <a:xfrm>
              <a:off x="-2786678" y="2313207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6" name="直線コネクタ 315"/>
            <p:cNvCxnSpPr>
              <a:endCxn id="384" idx="3"/>
            </p:cNvCxnSpPr>
            <p:nvPr/>
          </p:nvCxnSpPr>
          <p:spPr>
            <a:xfrm>
              <a:off x="-2315388" y="2324005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17" name="グループ化 316"/>
            <p:cNvGrpSpPr/>
            <p:nvPr/>
          </p:nvGrpSpPr>
          <p:grpSpPr>
            <a:xfrm>
              <a:off x="-2892184" y="2384383"/>
              <a:ext cx="211016" cy="123752"/>
              <a:chOff x="-779470" y="2286001"/>
              <a:chExt cx="485766" cy="247880"/>
            </a:xfrm>
          </p:grpSpPr>
          <p:sp>
            <p:nvSpPr>
              <p:cNvPr id="387" name="正方形/長方形 38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8" name="二等辺三角形 38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-2652897" y="2389758"/>
              <a:ext cx="211016" cy="123752"/>
              <a:chOff x="-779470" y="2286001"/>
              <a:chExt cx="485766" cy="247880"/>
            </a:xfrm>
          </p:grpSpPr>
          <p:sp>
            <p:nvSpPr>
              <p:cNvPr id="385" name="正方形/長方形 384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6" name="二等辺三角形 385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-2419792" y="2392219"/>
              <a:ext cx="211016" cy="123752"/>
              <a:chOff x="-779470" y="2286001"/>
              <a:chExt cx="485766" cy="247880"/>
            </a:xfrm>
          </p:grpSpPr>
          <p:sp>
            <p:nvSpPr>
              <p:cNvPr id="383" name="正方形/長方形 38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4" name="二等辺三角形 38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20" name="直線コネクタ 319"/>
            <p:cNvCxnSpPr>
              <a:stCxn id="387" idx="2"/>
              <a:endCxn id="400" idx="2"/>
            </p:cNvCxnSpPr>
            <p:nvPr/>
          </p:nvCxnSpPr>
          <p:spPr>
            <a:xfrm>
              <a:off x="-2785734" y="250813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1" name="直線コネクタ 320"/>
            <p:cNvCxnSpPr>
              <a:stCxn id="385" idx="2"/>
              <a:endCxn id="406" idx="3"/>
            </p:cNvCxnSpPr>
            <p:nvPr/>
          </p:nvCxnSpPr>
          <p:spPr>
            <a:xfrm>
              <a:off x="-2546446" y="251351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2" name="直線コネクタ 321"/>
            <p:cNvCxnSpPr>
              <a:stCxn id="384" idx="0"/>
              <a:endCxn id="394" idx="3"/>
            </p:cNvCxnSpPr>
            <p:nvPr/>
          </p:nvCxnSpPr>
          <p:spPr>
            <a:xfrm>
              <a:off x="-2314286" y="2501589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3" name="二等辺三角形 322"/>
            <p:cNvSpPr/>
            <p:nvPr/>
          </p:nvSpPr>
          <p:spPr>
            <a:xfrm rot="10800000">
              <a:off x="-2615827" y="180078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cxnSp>
          <p:nvCxnSpPr>
            <p:cNvPr id="324" name="カギ線コネクタ 323"/>
            <p:cNvCxnSpPr>
              <a:stCxn id="458" idx="2"/>
              <a:endCxn id="323" idx="3"/>
            </p:cNvCxnSpPr>
            <p:nvPr/>
          </p:nvCxnSpPr>
          <p:spPr>
            <a:xfrm rot="5400000">
              <a:off x="-2426360" y="1534957"/>
              <a:ext cx="136958" cy="39469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二等辺三角形 324"/>
            <p:cNvSpPr/>
            <p:nvPr/>
          </p:nvSpPr>
          <p:spPr>
            <a:xfrm rot="10800000">
              <a:off x="-1884572" y="2004441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6" name="二等辺三角形 325"/>
            <p:cNvSpPr/>
            <p:nvPr/>
          </p:nvSpPr>
          <p:spPr>
            <a:xfrm rot="10800000">
              <a:off x="-2068440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7" name="二等辺三角形 326"/>
            <p:cNvSpPr/>
            <p:nvPr/>
          </p:nvSpPr>
          <p:spPr>
            <a:xfrm rot="10800000">
              <a:off x="-1952202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8" name="二等辺三角形 327"/>
            <p:cNvSpPr/>
            <p:nvPr/>
          </p:nvSpPr>
          <p:spPr>
            <a:xfrm rot="10800000">
              <a:off x="-182144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29" name="二等辺三角形 328"/>
            <p:cNvSpPr/>
            <p:nvPr/>
          </p:nvSpPr>
          <p:spPr>
            <a:xfrm rot="10800000">
              <a:off x="-1705208" y="2106474"/>
              <a:ext cx="121200" cy="105079"/>
            </a:xfrm>
            <a:prstGeom prst="triangl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000">
                <a:solidFill>
                  <a:prstClr val="black"/>
                </a:solidFill>
              </a:endParaRPr>
            </a:p>
          </p:txBody>
        </p:sp>
        <p:sp>
          <p:nvSpPr>
            <p:cNvPr id="330" name="フローチャート: 手作業 329"/>
            <p:cNvSpPr/>
            <p:nvPr/>
          </p:nvSpPr>
          <p:spPr>
            <a:xfrm rot="10800000">
              <a:off x="-2130535" y="1997350"/>
              <a:ext cx="624779" cy="282449"/>
            </a:xfrm>
            <a:prstGeom prst="flowChartManualOperation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77925" tIns="38963" rIns="77925" bIns="38963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1" name="直線コネクタ 330"/>
            <p:cNvCxnSpPr>
              <a:stCxn id="326" idx="0"/>
              <a:endCxn id="329" idx="0"/>
            </p:cNvCxnSpPr>
            <p:nvPr/>
          </p:nvCxnSpPr>
          <p:spPr>
            <a:xfrm>
              <a:off x="-2007840" y="2211553"/>
              <a:ext cx="363232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2" name="直線コネクタ 331"/>
            <p:cNvCxnSpPr>
              <a:endCxn id="330" idx="0"/>
            </p:cNvCxnSpPr>
            <p:nvPr/>
          </p:nvCxnSpPr>
          <p:spPr>
            <a:xfrm flipH="1">
              <a:off x="-1818146" y="2211553"/>
              <a:ext cx="3" cy="682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33" name="グループ化 332"/>
            <p:cNvGrpSpPr/>
            <p:nvPr/>
          </p:nvGrpSpPr>
          <p:grpSpPr>
            <a:xfrm>
              <a:off x="-1860270" y="2560678"/>
              <a:ext cx="95670" cy="177738"/>
              <a:chOff x="2655893" y="5118100"/>
              <a:chExt cx="330201" cy="609600"/>
            </a:xfrm>
          </p:grpSpPr>
          <p:sp>
            <p:nvSpPr>
              <p:cNvPr id="381" name="正方形/長方形 38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2" name="二等辺三角形 38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4" name="グループ化 333"/>
            <p:cNvGrpSpPr/>
            <p:nvPr/>
          </p:nvGrpSpPr>
          <p:grpSpPr>
            <a:xfrm>
              <a:off x="-1816538" y="2605113"/>
              <a:ext cx="95670" cy="177738"/>
              <a:chOff x="2655893" y="5118100"/>
              <a:chExt cx="330201" cy="609600"/>
            </a:xfrm>
          </p:grpSpPr>
          <p:sp>
            <p:nvSpPr>
              <p:cNvPr id="379" name="正方形/長方形 37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80" name="二等辺三角形 37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5" name="グループ化 334"/>
            <p:cNvGrpSpPr/>
            <p:nvPr/>
          </p:nvGrpSpPr>
          <p:grpSpPr>
            <a:xfrm>
              <a:off x="-1772802" y="2649547"/>
              <a:ext cx="95670" cy="177738"/>
              <a:chOff x="2655893" y="5118100"/>
              <a:chExt cx="330201" cy="609600"/>
            </a:xfrm>
          </p:grpSpPr>
          <p:sp>
            <p:nvSpPr>
              <p:cNvPr id="377" name="正方形/長方形 37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8" name="二等辺三角形 37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6" name="グループ化 335"/>
            <p:cNvGrpSpPr/>
            <p:nvPr/>
          </p:nvGrpSpPr>
          <p:grpSpPr>
            <a:xfrm>
              <a:off x="-2114083" y="2560678"/>
              <a:ext cx="95670" cy="177738"/>
              <a:chOff x="2655893" y="5118100"/>
              <a:chExt cx="330201" cy="609600"/>
            </a:xfrm>
          </p:grpSpPr>
          <p:sp>
            <p:nvSpPr>
              <p:cNvPr id="375" name="正方形/長方形 37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6" name="二等辺三角形 37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7" name="グループ化 336"/>
            <p:cNvGrpSpPr/>
            <p:nvPr/>
          </p:nvGrpSpPr>
          <p:grpSpPr>
            <a:xfrm>
              <a:off x="-2070349" y="2599559"/>
              <a:ext cx="95670" cy="177738"/>
              <a:chOff x="2655893" y="5118100"/>
              <a:chExt cx="330201" cy="609600"/>
            </a:xfrm>
          </p:grpSpPr>
          <p:sp>
            <p:nvSpPr>
              <p:cNvPr id="373" name="正方形/長方形 372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4" name="二等辺三角形 373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>
              <a:off x="-2026614" y="2649547"/>
              <a:ext cx="95670" cy="177738"/>
              <a:chOff x="2655893" y="5118100"/>
              <a:chExt cx="330201" cy="609600"/>
            </a:xfrm>
          </p:grpSpPr>
          <p:sp>
            <p:nvSpPr>
              <p:cNvPr id="371" name="正方形/長方形 370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二等辺三角形 371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9" name="グループ化 338"/>
            <p:cNvGrpSpPr/>
            <p:nvPr/>
          </p:nvGrpSpPr>
          <p:grpSpPr>
            <a:xfrm>
              <a:off x="-1627426" y="2560678"/>
              <a:ext cx="95670" cy="177738"/>
              <a:chOff x="2655893" y="5118100"/>
              <a:chExt cx="330201" cy="609600"/>
            </a:xfrm>
          </p:grpSpPr>
          <p:sp>
            <p:nvSpPr>
              <p:cNvPr id="369" name="正方形/長方形 368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二等辺三角形 369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-1583691" y="2599559"/>
              <a:ext cx="95670" cy="177738"/>
              <a:chOff x="2655893" y="5118100"/>
              <a:chExt cx="330201" cy="609600"/>
            </a:xfrm>
          </p:grpSpPr>
          <p:sp>
            <p:nvSpPr>
              <p:cNvPr id="367" name="正方形/長方形 366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二等辺三角形 367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1" name="グループ化 340"/>
            <p:cNvGrpSpPr/>
            <p:nvPr/>
          </p:nvGrpSpPr>
          <p:grpSpPr>
            <a:xfrm>
              <a:off x="-1539957" y="2649547"/>
              <a:ext cx="95670" cy="177738"/>
              <a:chOff x="2655893" y="5118100"/>
              <a:chExt cx="330201" cy="609600"/>
            </a:xfrm>
          </p:grpSpPr>
          <p:sp>
            <p:nvSpPr>
              <p:cNvPr id="365" name="正方形/長方形 364"/>
              <p:cNvSpPr/>
              <p:nvPr/>
            </p:nvSpPr>
            <p:spPr>
              <a:xfrm>
                <a:off x="2655893" y="5118100"/>
                <a:ext cx="330201" cy="609600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二等辺三角形 365"/>
              <p:cNvSpPr/>
              <p:nvPr/>
            </p:nvSpPr>
            <p:spPr>
              <a:xfrm rot="10800000">
                <a:off x="2763844" y="5118100"/>
                <a:ext cx="114300" cy="177792"/>
              </a:xfrm>
              <a:prstGeom prst="triangle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42" name="直線コネクタ 341"/>
            <p:cNvCxnSpPr>
              <a:endCxn id="362" idx="3"/>
            </p:cNvCxnSpPr>
            <p:nvPr/>
          </p:nvCxnSpPr>
          <p:spPr>
            <a:xfrm>
              <a:off x="-1818271" y="2275950"/>
              <a:ext cx="2136" cy="10664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3" name="直線コネクタ 342"/>
            <p:cNvCxnSpPr>
              <a:endCxn id="364" idx="3"/>
            </p:cNvCxnSpPr>
            <p:nvPr/>
          </p:nvCxnSpPr>
          <p:spPr>
            <a:xfrm>
              <a:off x="-2055423" y="2303848"/>
              <a:ext cx="0" cy="7337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4" name="直線コネクタ 343"/>
            <p:cNvCxnSpPr/>
            <p:nvPr/>
          </p:nvCxnSpPr>
          <p:spPr>
            <a:xfrm flipH="1">
              <a:off x="-2060373" y="2314348"/>
              <a:ext cx="481959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5" name="直線コネクタ 344"/>
            <p:cNvCxnSpPr>
              <a:endCxn id="360" idx="3"/>
            </p:cNvCxnSpPr>
            <p:nvPr/>
          </p:nvCxnSpPr>
          <p:spPr>
            <a:xfrm>
              <a:off x="-1584133" y="2314646"/>
              <a:ext cx="1102" cy="70411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46" name="グループ化 345"/>
            <p:cNvGrpSpPr/>
            <p:nvPr/>
          </p:nvGrpSpPr>
          <p:grpSpPr>
            <a:xfrm>
              <a:off x="-2160929" y="2375023"/>
              <a:ext cx="211016" cy="123752"/>
              <a:chOff x="-779470" y="2286001"/>
              <a:chExt cx="485766" cy="247880"/>
            </a:xfrm>
          </p:grpSpPr>
          <p:sp>
            <p:nvSpPr>
              <p:cNvPr id="363" name="正方形/長方形 362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二等辺三角形 363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>
              <a:off x="-1921642" y="2380399"/>
              <a:ext cx="211016" cy="123752"/>
              <a:chOff x="-779470" y="2286001"/>
              <a:chExt cx="485766" cy="247880"/>
            </a:xfrm>
          </p:grpSpPr>
          <p:sp>
            <p:nvSpPr>
              <p:cNvPr id="361" name="正方形/長方形 360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二等辺三角形 361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-1688537" y="2382859"/>
              <a:ext cx="211016" cy="123752"/>
              <a:chOff x="-779470" y="2286001"/>
              <a:chExt cx="485766" cy="247880"/>
            </a:xfrm>
          </p:grpSpPr>
          <p:sp>
            <p:nvSpPr>
              <p:cNvPr id="359" name="正方形/長方形 358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60" name="二等辺三角形 359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49" name="直線コネクタ 348"/>
            <p:cNvCxnSpPr>
              <a:stCxn id="363" idx="2"/>
              <a:endCxn id="376" idx="2"/>
            </p:cNvCxnSpPr>
            <p:nvPr/>
          </p:nvCxnSpPr>
          <p:spPr>
            <a:xfrm>
              <a:off x="-2054479" y="2498775"/>
              <a:ext cx="4789" cy="61903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0" name="直線コネクタ 349"/>
            <p:cNvCxnSpPr>
              <a:stCxn id="361" idx="2"/>
              <a:endCxn id="382" idx="3"/>
            </p:cNvCxnSpPr>
            <p:nvPr/>
          </p:nvCxnSpPr>
          <p:spPr>
            <a:xfrm>
              <a:off x="-1815191" y="2504151"/>
              <a:ext cx="2756" cy="5652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1" name="直線コネクタ 350"/>
            <p:cNvCxnSpPr>
              <a:stCxn id="360" idx="0"/>
              <a:endCxn id="370" idx="3"/>
            </p:cNvCxnSpPr>
            <p:nvPr/>
          </p:nvCxnSpPr>
          <p:spPr>
            <a:xfrm>
              <a:off x="-1583031" y="2492230"/>
              <a:ext cx="3440" cy="6844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52" name="グループ化 351"/>
            <p:cNvGrpSpPr/>
            <p:nvPr/>
          </p:nvGrpSpPr>
          <p:grpSpPr>
            <a:xfrm>
              <a:off x="-1192901" y="1809035"/>
              <a:ext cx="211016" cy="123752"/>
              <a:chOff x="-779470" y="2286001"/>
              <a:chExt cx="485766" cy="247880"/>
            </a:xfrm>
          </p:grpSpPr>
          <p:sp>
            <p:nvSpPr>
              <p:cNvPr id="357" name="正方形/長方形 356"/>
              <p:cNvSpPr/>
              <p:nvPr/>
            </p:nvSpPr>
            <p:spPr>
              <a:xfrm>
                <a:off x="-771181" y="2286001"/>
                <a:ext cx="473525" cy="24788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二等辺三角形 357"/>
              <p:cNvSpPr/>
              <p:nvPr/>
            </p:nvSpPr>
            <p:spPr>
              <a:xfrm rot="10800000">
                <a:off x="-779470" y="2290401"/>
                <a:ext cx="485766" cy="214674"/>
              </a:xfrm>
              <a:prstGeom prst="triangle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00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353" name="直線コネクタ 352"/>
            <p:cNvCxnSpPr>
              <a:stCxn id="299" idx="0"/>
              <a:endCxn id="301" idx="3"/>
            </p:cNvCxnSpPr>
            <p:nvPr/>
          </p:nvCxnSpPr>
          <p:spPr>
            <a:xfrm>
              <a:off x="-2555227" y="2118879"/>
              <a:ext cx="2913" cy="1134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線コネクタ 353"/>
            <p:cNvCxnSpPr>
              <a:stCxn id="301" idx="0"/>
              <a:endCxn id="386" idx="3"/>
            </p:cNvCxnSpPr>
            <p:nvPr/>
          </p:nvCxnSpPr>
          <p:spPr>
            <a:xfrm>
              <a:off x="-2552314" y="2337371"/>
              <a:ext cx="4925" cy="5458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5" name="カギ線コネクタ 354"/>
            <p:cNvCxnSpPr>
              <a:stCxn id="299" idx="0"/>
              <a:endCxn id="302" idx="3"/>
            </p:cNvCxnSpPr>
            <p:nvPr/>
          </p:nvCxnSpPr>
          <p:spPr>
            <a:xfrm rot="16200000" flipH="1">
              <a:off x="-2494600" y="2058251"/>
              <a:ext cx="119027" cy="24028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カギ線コネクタ 355"/>
            <p:cNvCxnSpPr>
              <a:stCxn id="299" idx="0"/>
              <a:endCxn id="300" idx="3"/>
            </p:cNvCxnSpPr>
            <p:nvPr/>
          </p:nvCxnSpPr>
          <p:spPr>
            <a:xfrm rot="5400000">
              <a:off x="-2725697" y="2047075"/>
              <a:ext cx="98667" cy="24227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2" name="正方形/長方形 461"/>
          <p:cNvSpPr/>
          <p:nvPr/>
        </p:nvSpPr>
        <p:spPr>
          <a:xfrm>
            <a:off x="4492659" y="1858734"/>
            <a:ext cx="467746" cy="32042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3" name="直線コネクタ 462"/>
          <p:cNvCxnSpPr/>
          <p:nvPr/>
        </p:nvCxnSpPr>
        <p:spPr>
          <a:xfrm flipV="1">
            <a:off x="4960405" y="780831"/>
            <a:ext cx="411352" cy="106415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直線コネクタ 463"/>
          <p:cNvCxnSpPr/>
          <p:nvPr/>
        </p:nvCxnSpPr>
        <p:spPr>
          <a:xfrm>
            <a:off x="4957845" y="2172161"/>
            <a:ext cx="413912" cy="108453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8" name="正方形/長方形 467"/>
          <p:cNvSpPr/>
          <p:nvPr/>
        </p:nvSpPr>
        <p:spPr>
          <a:xfrm>
            <a:off x="5371757" y="759640"/>
            <a:ext cx="3177883" cy="249705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5" name="コンテンツ プレースホルダー 2"/>
          <p:cNvSpPr txBox="1">
            <a:spLocks/>
          </p:cNvSpPr>
          <p:nvPr/>
        </p:nvSpPr>
        <p:spPr bwMode="auto">
          <a:xfrm>
            <a:off x="3445318" y="3383245"/>
            <a:ext cx="5515802" cy="906768"/>
          </a:xfrm>
          <a:prstGeom prst="rect">
            <a:avLst/>
          </a:prstGeom>
          <a:solidFill>
            <a:schemeClr val="bg1"/>
          </a:solidFill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77925" tIns="38963" rIns="77925" bIns="38963" numCol="1" anchor="t" anchorCtr="0" compatLnSpc="1">
            <a:prstTxWarp prst="textNoShape">
              <a:avLst/>
            </a:prstTxWarp>
          </a:bodyPr>
          <a:lstStyle>
            <a:lvl1pPr marL="292219" indent="-292219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33142" indent="-243516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74065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•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63690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–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753316" indent="-194813" algn="l" rtl="0" eaLnBrk="0" fontAlgn="base" hangingPunct="0">
              <a:spcBef>
                <a:spcPts val="256"/>
              </a:spcBef>
              <a:spcAft>
                <a:spcPct val="0"/>
              </a:spcAft>
              <a:buFont typeface="Arial" pitchFamily="34" charset="0"/>
              <a:buChar char="»"/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142942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532568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922194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311820" indent="-194813" algn="l" defTabSz="77925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7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1000" dirty="0"/>
          </a:p>
          <a:p>
            <a:r>
              <a:rPr lang="en-US" altLang="ja-JP" sz="1400" dirty="0"/>
              <a:t>ICGs </a:t>
            </a:r>
            <a:r>
              <a:rPr lang="en-US" altLang="ja-JP" sz="1400"/>
              <a:t>are relocated </a:t>
            </a:r>
            <a:r>
              <a:rPr lang="en-US" altLang="ja-JP" sz="1400" dirty="0"/>
              <a:t>under sub-spine wire for reducing clock power before ICGs.</a:t>
            </a:r>
          </a:p>
          <a:p>
            <a:r>
              <a:rPr lang="en-US" altLang="ja-JP" sz="1400" dirty="0"/>
              <a:t>In-house Scripts automatically move and optimize them.</a:t>
            </a:r>
          </a:p>
        </p:txBody>
      </p: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20D9ECE6-7150-4765-9D87-0ECBECF27E01}"/>
              </a:ext>
            </a:extLst>
          </p:cNvPr>
          <p:cNvSpPr txBox="1"/>
          <p:nvPr/>
        </p:nvSpPr>
        <p:spPr>
          <a:xfrm>
            <a:off x="3438705" y="3333954"/>
            <a:ext cx="3110616" cy="309519"/>
          </a:xfrm>
          <a:prstGeom prst="rect">
            <a:avLst/>
          </a:prstGeom>
          <a:noFill/>
        </p:spPr>
        <p:txBody>
          <a:bodyPr wrap="none" lIns="77925" tIns="38963" rIns="77925" bIns="38963" rtlCol="0">
            <a:spAutoFit/>
          </a:bodyPr>
          <a:lstStyle/>
          <a:p>
            <a:r>
              <a:rPr kumimoji="1" lang="en-US" altLang="ja-JP" b="1" dirty="0">
                <a:solidFill>
                  <a:srgbClr val="FF00FF"/>
                </a:solidFill>
              </a:rPr>
              <a:t>ICGs placement optimization</a:t>
            </a:r>
            <a:endParaRPr kumimoji="1" lang="ja-JP" altLang="en-US" b="1" dirty="0">
              <a:solidFill>
                <a:srgbClr val="FF00FF"/>
              </a:solidFill>
            </a:endParaRPr>
          </a:p>
        </p:txBody>
      </p:sp>
      <p:sp>
        <p:nvSpPr>
          <p:cNvPr id="466" name="フリーフォーム 465"/>
          <p:cNvSpPr/>
          <p:nvPr/>
        </p:nvSpPr>
        <p:spPr>
          <a:xfrm>
            <a:off x="5877560" y="1330960"/>
            <a:ext cx="1036320" cy="1188720"/>
          </a:xfrm>
          <a:custGeom>
            <a:avLst/>
            <a:gdLst>
              <a:gd name="connsiteX0" fmla="*/ 0 w 1036320"/>
              <a:gd name="connsiteY0" fmla="*/ 381000 h 1188720"/>
              <a:gd name="connsiteX1" fmla="*/ 0 w 1036320"/>
              <a:gd name="connsiteY1" fmla="*/ 782320 h 1188720"/>
              <a:gd name="connsiteX2" fmla="*/ 508000 w 1036320"/>
              <a:gd name="connsiteY2" fmla="*/ 782320 h 1188720"/>
              <a:gd name="connsiteX3" fmla="*/ 508000 w 1036320"/>
              <a:gd name="connsiteY3" fmla="*/ 1188720 h 1188720"/>
              <a:gd name="connsiteX4" fmla="*/ 1036320 w 1036320"/>
              <a:gd name="connsiteY4" fmla="*/ 1188720 h 1188720"/>
              <a:gd name="connsiteX5" fmla="*/ 1036320 w 1036320"/>
              <a:gd name="connsiteY5" fmla="*/ 0 h 1188720"/>
              <a:gd name="connsiteX6" fmla="*/ 492760 w 1036320"/>
              <a:gd name="connsiteY6" fmla="*/ 0 h 1188720"/>
              <a:gd name="connsiteX7" fmla="*/ 492760 w 1036320"/>
              <a:gd name="connsiteY7" fmla="*/ 375920 h 1188720"/>
              <a:gd name="connsiteX8" fmla="*/ 0 w 1036320"/>
              <a:gd name="connsiteY8" fmla="*/ 38100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6320" h="1188720">
                <a:moveTo>
                  <a:pt x="0" y="381000"/>
                </a:moveTo>
                <a:lnTo>
                  <a:pt x="0" y="782320"/>
                </a:lnTo>
                <a:lnTo>
                  <a:pt x="508000" y="782320"/>
                </a:lnTo>
                <a:lnTo>
                  <a:pt x="508000" y="1188720"/>
                </a:lnTo>
                <a:lnTo>
                  <a:pt x="1036320" y="1188720"/>
                </a:lnTo>
                <a:lnTo>
                  <a:pt x="1036320" y="0"/>
                </a:lnTo>
                <a:lnTo>
                  <a:pt x="492760" y="0"/>
                </a:lnTo>
                <a:lnTo>
                  <a:pt x="492760" y="375920"/>
                </a:lnTo>
                <a:lnTo>
                  <a:pt x="0" y="381000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938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NeptuneII BE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8BBE0A"/>
      </a:accent1>
      <a:accent2>
        <a:srgbClr val="F42491"/>
      </a:accent2>
      <a:accent3>
        <a:srgbClr val="FFCF05"/>
      </a:accent3>
      <a:accent4>
        <a:srgbClr val="3196FB"/>
      </a:accent4>
      <a:accent5>
        <a:srgbClr val="865FF5"/>
      </a:accent5>
      <a:accent6>
        <a:srgbClr val="04C492"/>
      </a:accent6>
      <a:hlink>
        <a:srgbClr val="002060"/>
      </a:hlink>
      <a:folHlink>
        <a:srgbClr val="5F7791"/>
      </a:folHlink>
    </a:clrScheme>
    <a:fontScheme name="メイリオ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57756</TotalTime>
  <Words>1396</Words>
  <Application>Microsoft Office PowerPoint</Application>
  <PresentationFormat>画面に合わせる (16:9)</PresentationFormat>
  <Paragraphs>425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HGP創英角ｺﾞｼｯｸUB</vt:lpstr>
      <vt:lpstr>Meiryo UI</vt:lpstr>
      <vt:lpstr>ＭＳ Ｐゴシック</vt:lpstr>
      <vt:lpstr>メイリオ</vt:lpstr>
      <vt:lpstr>Arial</vt:lpstr>
      <vt:lpstr>Calibri</vt:lpstr>
      <vt:lpstr>Wingdings</vt:lpstr>
      <vt:lpstr>1_Office ​​テーマ</vt:lpstr>
      <vt:lpstr>PowerPoint プレゼンテーション</vt:lpstr>
      <vt:lpstr>Introduction</vt:lpstr>
      <vt:lpstr>Motivation</vt:lpstr>
      <vt:lpstr>Comparison with conventional concepts</vt:lpstr>
      <vt:lpstr>Proposed concept : “hybrid clock tree-spine”</vt:lpstr>
      <vt:lpstr>Design methodology: ICG Clustering</vt:lpstr>
      <vt:lpstr>Design methodology: Spine wire-width optimizing</vt:lpstr>
      <vt:lpstr>Design methodology: Super buffer for optimized spines</vt:lpstr>
      <vt:lpstr>Design methodology: ICGs placement optimization</vt:lpstr>
      <vt:lpstr>Application designs</vt:lpstr>
      <vt:lpstr>PowerPoint プレゼンテーション</vt:lpstr>
      <vt:lpstr>An implementation Result</vt:lpstr>
      <vt:lpstr>Result and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IMX200</dc:title>
  <dc:creator>Takashi.Hasegawa@sony.com</dc:creator>
  <cp:lastModifiedBy>Hasegawa, Takashi (SLSI)</cp:lastModifiedBy>
  <cp:revision>1667</cp:revision>
  <dcterms:created xsi:type="dcterms:W3CDTF">2012-08-01T06:05:43Z</dcterms:created>
  <dcterms:modified xsi:type="dcterms:W3CDTF">2019-05-23T13:20:34Z</dcterms:modified>
</cp:coreProperties>
</file>